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32" r:id="rId2"/>
    <p:sldId id="352" r:id="rId3"/>
    <p:sldId id="334" r:id="rId4"/>
    <p:sldId id="337" r:id="rId5"/>
    <p:sldId id="338" r:id="rId6"/>
    <p:sldId id="341" r:id="rId7"/>
    <p:sldId id="342" r:id="rId8"/>
    <p:sldId id="343" r:id="rId9"/>
    <p:sldId id="344" r:id="rId10"/>
    <p:sldId id="346" r:id="rId11"/>
    <p:sldId id="345" r:id="rId12"/>
    <p:sldId id="349" r:id="rId13"/>
    <p:sldId id="347" r:id="rId14"/>
    <p:sldId id="353" r:id="rId15"/>
    <p:sldId id="354" r:id="rId16"/>
    <p:sldId id="355" r:id="rId17"/>
  </p:sldIdLst>
  <p:sldSz cx="12192000" cy="6858000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7">
          <p15:clr>
            <a:srgbClr val="A4A3A4"/>
          </p15:clr>
        </p15:guide>
        <p15:guide id="2" orient="horz" pos="2273">
          <p15:clr>
            <a:srgbClr val="A4A3A4"/>
          </p15:clr>
        </p15:guide>
        <p15:guide id="3" pos="688">
          <p15:clr>
            <a:srgbClr val="A4A3A4"/>
          </p15:clr>
        </p15:guide>
        <p15:guide id="4" pos="3940">
          <p15:clr>
            <a:srgbClr val="A4A3A4"/>
          </p15:clr>
        </p15:guide>
        <p15:guide id="5" pos="13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3CF"/>
    <a:srgbClr val="09469F"/>
    <a:srgbClr val="F24B55"/>
    <a:srgbClr val="F34B56"/>
    <a:srgbClr val="7BB5E7"/>
    <a:srgbClr val="123975"/>
    <a:srgbClr val="FFFFFF"/>
    <a:srgbClr val="79B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265" autoAdjust="0"/>
  </p:normalViewPr>
  <p:slideViewPr>
    <p:cSldViewPr snapToGrid="0">
      <p:cViewPr varScale="1">
        <p:scale>
          <a:sx n="82" d="100"/>
          <a:sy n="82" d="100"/>
        </p:scale>
        <p:origin x="533" y="48"/>
      </p:cViewPr>
      <p:guideLst>
        <p:guide orient="horz" pos="527"/>
        <p:guide orient="horz" pos="2273"/>
        <p:guide pos="688"/>
        <p:guide pos="3940"/>
        <p:guide pos="13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3C2CE-7602-4A93-BBE5-9EC441629C9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D810D37-25A2-47A1-8AE6-D9FD9FF6622F}">
      <dgm:prSet phldrT="[Текст]" custT="1"/>
      <dgm:spPr>
        <a:gradFill rotWithShape="0">
          <a:gsLst>
            <a:gs pos="0">
              <a:srgbClr val="09469F"/>
            </a:gs>
            <a:gs pos="100000">
              <a:srgbClr val="5793CF"/>
            </a:gs>
          </a:gsLst>
          <a:lin ang="6600000" scaled="0"/>
        </a:gradFill>
        <a:ln>
          <a:noFill/>
        </a:ln>
      </dgm:spPr>
      <dgm:t>
        <a:bodyPr/>
        <a:lstStyle/>
        <a:p>
          <a:endParaRPr lang="ru-RU" sz="1200" dirty="0"/>
        </a:p>
        <a:p>
          <a:r>
            <a:rPr lang="ru-RU" sz="1200" dirty="0"/>
            <a:t>НАРУШЕНИЕ УСТАНОВЛЕННЫХ </a:t>
          </a:r>
        </a:p>
        <a:p>
          <a:r>
            <a:rPr lang="ru-RU" sz="1200" dirty="0"/>
            <a:t>ГОСУДАРСТВОМ ПРАВИЛ</a:t>
          </a:r>
          <a:endParaRPr lang="ru-RU" altLang="ru-RU" sz="1200" dirty="0"/>
        </a:p>
        <a:p>
          <a:endParaRPr lang="ru-RU" sz="1200" dirty="0"/>
        </a:p>
      </dgm:t>
    </dgm:pt>
    <dgm:pt modelId="{FE3345C3-87D3-4A42-A9BC-B6E23486D8F8}" type="parTrans" cxnId="{6E38A6E6-E126-409C-8D2F-7E51DEC693EC}">
      <dgm:prSet/>
      <dgm:spPr/>
      <dgm:t>
        <a:bodyPr/>
        <a:lstStyle/>
        <a:p>
          <a:endParaRPr lang="ru-RU" sz="1200" b="0" i="0" dirty="0"/>
        </a:p>
      </dgm:t>
    </dgm:pt>
    <dgm:pt modelId="{3F3B0AF6-F799-4CA1-B82E-568BF8C38522}" type="sibTrans" cxnId="{6E38A6E6-E126-409C-8D2F-7E51DEC693EC}">
      <dgm:prSet/>
      <dgm:spPr/>
      <dgm:t>
        <a:bodyPr/>
        <a:lstStyle/>
        <a:p>
          <a:endParaRPr lang="ru-RU" sz="1200" b="0" i="0" dirty="0"/>
        </a:p>
      </dgm:t>
    </dgm:pt>
    <dgm:pt modelId="{FCA1B0D5-84A1-4135-90AE-A77CDCA69C4D}">
      <dgm:prSet phldrT="[Текст]" custT="1"/>
      <dgm:spPr/>
      <dgm:t>
        <a:bodyPr/>
        <a:lstStyle/>
        <a:p>
          <a:r>
            <a:rPr lang="ru-RU" altLang="ru-RU" sz="1200" b="0" i="0" dirty="0"/>
            <a:t>ПРАВОНАРУШЕНИЕ</a:t>
          </a:r>
          <a:endParaRPr lang="ru-RU" sz="1200" b="0" i="0" dirty="0"/>
        </a:p>
      </dgm:t>
    </dgm:pt>
    <dgm:pt modelId="{0930EC4E-442E-406C-98D8-F9EAF44027F9}" type="parTrans" cxnId="{54A24862-5683-4C14-83DB-E9B5DBD4980D}">
      <dgm:prSet/>
      <dgm:spPr>
        <a:ln w="28575">
          <a:solidFill>
            <a:srgbClr val="5793CF"/>
          </a:solidFill>
        </a:ln>
      </dgm:spPr>
      <dgm:t>
        <a:bodyPr/>
        <a:lstStyle/>
        <a:p>
          <a:endParaRPr lang="ru-RU" sz="1200" b="0" i="0" dirty="0"/>
        </a:p>
      </dgm:t>
    </dgm:pt>
    <dgm:pt modelId="{F4EA8D55-35AB-4BD0-9F97-42BCB6600BBA}" type="sibTrans" cxnId="{54A24862-5683-4C14-83DB-E9B5DBD4980D}">
      <dgm:prSet/>
      <dgm:spPr/>
      <dgm:t>
        <a:bodyPr/>
        <a:lstStyle/>
        <a:p>
          <a:endParaRPr lang="ru-RU" sz="1200" b="0" i="0" dirty="0"/>
        </a:p>
      </dgm:t>
    </dgm:pt>
    <dgm:pt modelId="{98C99F45-C7BD-4B3D-A626-E9DCCC8A03E0}">
      <dgm:prSet phldrT="[Текст]" custT="1"/>
      <dgm:spPr>
        <a:solidFill>
          <a:srgbClr val="F24B55"/>
        </a:solidFill>
      </dgm:spPr>
      <dgm:t>
        <a:bodyPr/>
        <a:lstStyle/>
        <a:p>
          <a:r>
            <a:rPr lang="ru-RU" sz="1200" b="0" i="0" dirty="0"/>
            <a:t>ПРЕСТУПЛЕНИЯ</a:t>
          </a:r>
        </a:p>
      </dgm:t>
    </dgm:pt>
    <dgm:pt modelId="{A4A5A6D7-5417-4780-9662-BCF13010DBAB}" type="parTrans" cxnId="{9449629C-FE2C-4C83-B6B5-02D78DDC8231}">
      <dgm:prSet/>
      <dgm:spPr>
        <a:ln w="28575">
          <a:solidFill>
            <a:srgbClr val="5793CF"/>
          </a:solidFill>
        </a:ln>
      </dgm:spPr>
      <dgm:t>
        <a:bodyPr/>
        <a:lstStyle/>
        <a:p>
          <a:endParaRPr lang="ru-RU" sz="1200" b="0" i="0" dirty="0"/>
        </a:p>
      </dgm:t>
    </dgm:pt>
    <dgm:pt modelId="{B7D92D22-F764-4153-8462-66D248CF472B}" type="sibTrans" cxnId="{9449629C-FE2C-4C83-B6B5-02D78DDC8231}">
      <dgm:prSet/>
      <dgm:spPr/>
      <dgm:t>
        <a:bodyPr/>
        <a:lstStyle/>
        <a:p>
          <a:endParaRPr lang="ru-RU" sz="1200" b="0" i="0" dirty="0"/>
        </a:p>
      </dgm:t>
    </dgm:pt>
    <dgm:pt modelId="{149DBD38-36FC-40DF-8057-78A3B4DF7533}">
      <dgm:prSet custT="1"/>
      <dgm:spPr/>
      <dgm:t>
        <a:bodyPr/>
        <a:lstStyle/>
        <a:p>
          <a:r>
            <a:rPr lang="ru-RU" sz="1200" b="0" i="0" dirty="0"/>
            <a:t>ГРАЖДАНСКО-ПРАВОВАЯ ОТВЕТСТВЕННОСТЬ</a:t>
          </a:r>
        </a:p>
      </dgm:t>
    </dgm:pt>
    <dgm:pt modelId="{904E3630-7AC2-4DCD-9967-C290270D38F5}" type="parTrans" cxnId="{41D3FFE3-AD11-44E6-96FD-AC8E6F559628}">
      <dgm:prSet/>
      <dgm:spPr>
        <a:ln w="28575">
          <a:solidFill>
            <a:srgbClr val="5793CF"/>
          </a:solidFill>
        </a:ln>
      </dgm:spPr>
      <dgm:t>
        <a:bodyPr/>
        <a:lstStyle/>
        <a:p>
          <a:endParaRPr lang="ru-RU" sz="1200" b="0" i="0" dirty="0"/>
        </a:p>
      </dgm:t>
    </dgm:pt>
    <dgm:pt modelId="{FAD7703F-B9A6-49F5-AE0C-482BB09CDDB2}" type="sibTrans" cxnId="{41D3FFE3-AD11-44E6-96FD-AC8E6F559628}">
      <dgm:prSet/>
      <dgm:spPr/>
      <dgm:t>
        <a:bodyPr/>
        <a:lstStyle/>
        <a:p>
          <a:endParaRPr lang="ru-RU" sz="1200" b="0" i="0" dirty="0"/>
        </a:p>
      </dgm:t>
    </dgm:pt>
    <dgm:pt modelId="{9589DC35-5DD0-42EE-9344-5775A271F971}">
      <dgm:prSet custT="1"/>
      <dgm:spPr/>
      <dgm:t>
        <a:bodyPr/>
        <a:lstStyle/>
        <a:p>
          <a:r>
            <a:rPr lang="ru-RU" sz="1200" b="0" i="0" dirty="0"/>
            <a:t>АДМИНИСТРАТИВНАЯ ОТВЕТСТВЕННОСТЬ</a:t>
          </a:r>
        </a:p>
      </dgm:t>
    </dgm:pt>
    <dgm:pt modelId="{D48ECF6B-5E1A-420E-9A9E-574680D64B4F}" type="parTrans" cxnId="{33A20476-9653-4BE8-9370-5231C3F0C345}">
      <dgm:prSet/>
      <dgm:spPr>
        <a:ln w="28575">
          <a:solidFill>
            <a:srgbClr val="5793CF"/>
          </a:solidFill>
        </a:ln>
      </dgm:spPr>
      <dgm:t>
        <a:bodyPr/>
        <a:lstStyle/>
        <a:p>
          <a:endParaRPr lang="ru-RU" sz="1200" b="0" i="0" dirty="0"/>
        </a:p>
      </dgm:t>
    </dgm:pt>
    <dgm:pt modelId="{1A2AB9FE-326A-4133-A987-6D0391BCA5C5}" type="sibTrans" cxnId="{33A20476-9653-4BE8-9370-5231C3F0C345}">
      <dgm:prSet/>
      <dgm:spPr/>
      <dgm:t>
        <a:bodyPr/>
        <a:lstStyle/>
        <a:p>
          <a:endParaRPr lang="ru-RU" sz="1200" b="0" i="0" dirty="0"/>
        </a:p>
      </dgm:t>
    </dgm:pt>
    <dgm:pt modelId="{7571F893-2279-4E5D-A461-6594D36056CF}">
      <dgm:prSet custT="1"/>
      <dgm:spPr/>
      <dgm:t>
        <a:bodyPr/>
        <a:lstStyle/>
        <a:p>
          <a:r>
            <a:rPr lang="ru-RU" sz="1200" b="0" i="0" dirty="0"/>
            <a:t>ДИСЦИПЛИНАРНАЯ  ОТВЕТСТВЕННОСТЬ</a:t>
          </a:r>
        </a:p>
      </dgm:t>
    </dgm:pt>
    <dgm:pt modelId="{F054A46D-BDD2-43EB-A13E-79C09DD5547B}" type="parTrans" cxnId="{2B7D47C4-26ED-470A-8221-3F34F92EF0ED}">
      <dgm:prSet/>
      <dgm:spPr>
        <a:ln w="28575">
          <a:solidFill>
            <a:srgbClr val="5793CF"/>
          </a:solidFill>
        </a:ln>
      </dgm:spPr>
      <dgm:t>
        <a:bodyPr/>
        <a:lstStyle/>
        <a:p>
          <a:endParaRPr lang="ru-RU" sz="1200" b="0" i="0" dirty="0"/>
        </a:p>
      </dgm:t>
    </dgm:pt>
    <dgm:pt modelId="{62BB4BB4-61DD-4D30-A420-3E32AB221FBF}" type="sibTrans" cxnId="{2B7D47C4-26ED-470A-8221-3F34F92EF0ED}">
      <dgm:prSet/>
      <dgm:spPr/>
      <dgm:t>
        <a:bodyPr/>
        <a:lstStyle/>
        <a:p>
          <a:endParaRPr lang="ru-RU" sz="1200" b="0" i="0" dirty="0"/>
        </a:p>
      </dgm:t>
    </dgm:pt>
    <dgm:pt modelId="{A8A8C304-B79D-4832-A78A-24941406D260}">
      <dgm:prSet custT="1"/>
      <dgm:spPr>
        <a:solidFill>
          <a:srgbClr val="F24B55"/>
        </a:solidFill>
      </dgm:spPr>
      <dgm:t>
        <a:bodyPr/>
        <a:lstStyle/>
        <a:p>
          <a:r>
            <a:rPr lang="ru-RU" sz="1200" dirty="0"/>
            <a:t>УГОЛОВНАЯ ОТВЕТСТВЕННОСТЬ</a:t>
          </a:r>
          <a:endParaRPr lang="ru-RU" sz="1200" b="0" i="0" dirty="0"/>
        </a:p>
      </dgm:t>
    </dgm:pt>
    <dgm:pt modelId="{261BCBB4-C2AB-4088-AD91-6B475E0499BA}" type="sibTrans" cxnId="{CF8EAC7E-F13B-4FBC-A3C7-E4485FD28C28}">
      <dgm:prSet/>
      <dgm:spPr/>
      <dgm:t>
        <a:bodyPr/>
        <a:lstStyle/>
        <a:p>
          <a:endParaRPr lang="ru-RU" sz="1200" b="0" i="0" dirty="0"/>
        </a:p>
      </dgm:t>
    </dgm:pt>
    <dgm:pt modelId="{316D805B-236C-410C-8CCE-639ED6717E99}" type="parTrans" cxnId="{CF8EAC7E-F13B-4FBC-A3C7-E4485FD28C28}">
      <dgm:prSet/>
      <dgm:spPr>
        <a:ln w="28575">
          <a:solidFill>
            <a:srgbClr val="F24B55"/>
          </a:solidFill>
        </a:ln>
      </dgm:spPr>
      <dgm:t>
        <a:bodyPr/>
        <a:lstStyle/>
        <a:p>
          <a:endParaRPr lang="ru-RU" sz="1200" b="0" i="0" dirty="0"/>
        </a:p>
      </dgm:t>
    </dgm:pt>
    <dgm:pt modelId="{0E0C8A5A-3964-4002-B166-CC677980576C}" type="pres">
      <dgm:prSet presAssocID="{EFE3C2CE-7602-4A93-BBE5-9EC441629C9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8699A08-50D0-4431-8F98-0AF0F39B310F}" type="pres">
      <dgm:prSet presAssocID="{FD810D37-25A2-47A1-8AE6-D9FD9FF6622F}" presName="hierRoot1" presStyleCnt="0">
        <dgm:presLayoutVars>
          <dgm:hierBranch val="init"/>
        </dgm:presLayoutVars>
      </dgm:prSet>
      <dgm:spPr/>
    </dgm:pt>
    <dgm:pt modelId="{C01DDD11-31F4-44BC-A8EB-F8F20DBA41D4}" type="pres">
      <dgm:prSet presAssocID="{FD810D37-25A2-47A1-8AE6-D9FD9FF6622F}" presName="rootComposite1" presStyleCnt="0"/>
      <dgm:spPr/>
    </dgm:pt>
    <dgm:pt modelId="{040DA611-9505-4570-BE7E-F185CDBEB415}" type="pres">
      <dgm:prSet presAssocID="{FD810D37-25A2-47A1-8AE6-D9FD9FF6622F}" presName="rootText1" presStyleLbl="node0" presStyleIdx="0" presStyleCnt="1" custScaleX="331645" custScaleY="3103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5E6B0C-681B-4E87-BE2F-560B322FB0D1}" type="pres">
      <dgm:prSet presAssocID="{FD810D37-25A2-47A1-8AE6-D9FD9FF6622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0278A49-8869-4F61-ACE0-82AFDAD9EEC1}" type="pres">
      <dgm:prSet presAssocID="{FD810D37-25A2-47A1-8AE6-D9FD9FF6622F}" presName="hierChild2" presStyleCnt="0"/>
      <dgm:spPr/>
    </dgm:pt>
    <dgm:pt modelId="{7A1A4505-F4D5-4C0C-AAB1-485431BE734E}" type="pres">
      <dgm:prSet presAssocID="{0930EC4E-442E-406C-98D8-F9EAF44027F9}" presName="Name64" presStyleLbl="parChTrans1D2" presStyleIdx="0" presStyleCnt="2"/>
      <dgm:spPr/>
      <dgm:t>
        <a:bodyPr/>
        <a:lstStyle/>
        <a:p>
          <a:endParaRPr lang="en-US"/>
        </a:p>
      </dgm:t>
    </dgm:pt>
    <dgm:pt modelId="{0913A9FD-EB52-42C0-B5F4-2533DB58DA2E}" type="pres">
      <dgm:prSet presAssocID="{FCA1B0D5-84A1-4135-90AE-A77CDCA69C4D}" presName="hierRoot2" presStyleCnt="0">
        <dgm:presLayoutVars>
          <dgm:hierBranch val="init"/>
        </dgm:presLayoutVars>
      </dgm:prSet>
      <dgm:spPr/>
    </dgm:pt>
    <dgm:pt modelId="{5A3C253D-FB66-4554-A24A-4F7BCB19EBCE}" type="pres">
      <dgm:prSet presAssocID="{FCA1B0D5-84A1-4135-90AE-A77CDCA69C4D}" presName="rootComposite" presStyleCnt="0"/>
      <dgm:spPr/>
    </dgm:pt>
    <dgm:pt modelId="{12B129D6-D8A6-4586-86F8-217C022ECA5F}" type="pres">
      <dgm:prSet presAssocID="{FCA1B0D5-84A1-4135-90AE-A77CDCA69C4D}" presName="rootText" presStyleLbl="node2" presStyleIdx="0" presStyleCnt="2" custScaleX="256103" custScaleY="188672" custLinFactNeighborY="660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F09D82-6E5E-49F0-B653-061C16A753F6}" type="pres">
      <dgm:prSet presAssocID="{FCA1B0D5-84A1-4135-90AE-A77CDCA69C4D}" presName="rootConnector" presStyleLbl="node2" presStyleIdx="0" presStyleCnt="2"/>
      <dgm:spPr/>
      <dgm:t>
        <a:bodyPr/>
        <a:lstStyle/>
        <a:p>
          <a:endParaRPr lang="en-US"/>
        </a:p>
      </dgm:t>
    </dgm:pt>
    <dgm:pt modelId="{32197FA7-F17F-42FA-848C-4979F9F75471}" type="pres">
      <dgm:prSet presAssocID="{FCA1B0D5-84A1-4135-90AE-A77CDCA69C4D}" presName="hierChild4" presStyleCnt="0"/>
      <dgm:spPr/>
    </dgm:pt>
    <dgm:pt modelId="{E42EC0D8-066C-4DFD-953A-E8E6EE5F72E9}" type="pres">
      <dgm:prSet presAssocID="{904E3630-7AC2-4DCD-9967-C290270D38F5}" presName="Name64" presStyleLbl="parChTrans1D3" presStyleIdx="0" presStyleCnt="4"/>
      <dgm:spPr/>
      <dgm:t>
        <a:bodyPr/>
        <a:lstStyle/>
        <a:p>
          <a:endParaRPr lang="en-US"/>
        </a:p>
      </dgm:t>
    </dgm:pt>
    <dgm:pt modelId="{CEF01767-1AEC-4794-88C9-75AD1F25A566}" type="pres">
      <dgm:prSet presAssocID="{149DBD38-36FC-40DF-8057-78A3B4DF7533}" presName="hierRoot2" presStyleCnt="0">
        <dgm:presLayoutVars>
          <dgm:hierBranch val="init"/>
        </dgm:presLayoutVars>
      </dgm:prSet>
      <dgm:spPr/>
    </dgm:pt>
    <dgm:pt modelId="{25085C76-068C-4F12-BB87-1674FA642901}" type="pres">
      <dgm:prSet presAssocID="{149DBD38-36FC-40DF-8057-78A3B4DF7533}" presName="rootComposite" presStyleCnt="0"/>
      <dgm:spPr/>
    </dgm:pt>
    <dgm:pt modelId="{A299266D-7F2C-49A1-B8F1-5433D87B22F0}" type="pres">
      <dgm:prSet presAssocID="{149DBD38-36FC-40DF-8057-78A3B4DF7533}" presName="rootText" presStyleLbl="node3" presStyleIdx="0" presStyleCnt="4" custScaleX="528472" custScaleY="226042" custLinFactNeighborY="674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99E552-ED57-4C7F-B913-F014F722A49C}" type="pres">
      <dgm:prSet presAssocID="{149DBD38-36FC-40DF-8057-78A3B4DF7533}" presName="rootConnector" presStyleLbl="node3" presStyleIdx="0" presStyleCnt="4"/>
      <dgm:spPr/>
      <dgm:t>
        <a:bodyPr/>
        <a:lstStyle/>
        <a:p>
          <a:endParaRPr lang="en-US"/>
        </a:p>
      </dgm:t>
    </dgm:pt>
    <dgm:pt modelId="{EC737CAE-458C-412D-9B4A-F12F3E22B365}" type="pres">
      <dgm:prSet presAssocID="{149DBD38-36FC-40DF-8057-78A3B4DF7533}" presName="hierChild4" presStyleCnt="0"/>
      <dgm:spPr/>
    </dgm:pt>
    <dgm:pt modelId="{FB894443-DAAA-4BB0-96F7-4146342FFB65}" type="pres">
      <dgm:prSet presAssocID="{149DBD38-36FC-40DF-8057-78A3B4DF7533}" presName="hierChild5" presStyleCnt="0"/>
      <dgm:spPr/>
    </dgm:pt>
    <dgm:pt modelId="{5BD88AC5-5642-4273-8E1A-4B23F2CE41CE}" type="pres">
      <dgm:prSet presAssocID="{D48ECF6B-5E1A-420E-9A9E-574680D64B4F}" presName="Name64" presStyleLbl="parChTrans1D3" presStyleIdx="1" presStyleCnt="4"/>
      <dgm:spPr/>
      <dgm:t>
        <a:bodyPr/>
        <a:lstStyle/>
        <a:p>
          <a:endParaRPr lang="en-US"/>
        </a:p>
      </dgm:t>
    </dgm:pt>
    <dgm:pt modelId="{8E32423E-8136-43EB-AF3C-A394EC430C2D}" type="pres">
      <dgm:prSet presAssocID="{9589DC35-5DD0-42EE-9344-5775A271F971}" presName="hierRoot2" presStyleCnt="0">
        <dgm:presLayoutVars>
          <dgm:hierBranch val="init"/>
        </dgm:presLayoutVars>
      </dgm:prSet>
      <dgm:spPr/>
    </dgm:pt>
    <dgm:pt modelId="{D8CFEF18-A328-4561-AF72-BEC5896381D0}" type="pres">
      <dgm:prSet presAssocID="{9589DC35-5DD0-42EE-9344-5775A271F971}" presName="rootComposite" presStyleCnt="0"/>
      <dgm:spPr/>
    </dgm:pt>
    <dgm:pt modelId="{EAAA0AA1-D2CC-44F7-B06B-431B33460B7C}" type="pres">
      <dgm:prSet presAssocID="{9589DC35-5DD0-42EE-9344-5775A271F971}" presName="rootText" presStyleLbl="node3" presStyleIdx="1" presStyleCnt="4" custScaleX="528472" custScaleY="226042" custLinFactNeighborY="657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46AB4E-EDFA-4FE8-912C-81166828F2EE}" type="pres">
      <dgm:prSet presAssocID="{9589DC35-5DD0-42EE-9344-5775A271F971}" presName="rootConnector" presStyleLbl="node3" presStyleIdx="1" presStyleCnt="4"/>
      <dgm:spPr/>
      <dgm:t>
        <a:bodyPr/>
        <a:lstStyle/>
        <a:p>
          <a:endParaRPr lang="en-US"/>
        </a:p>
      </dgm:t>
    </dgm:pt>
    <dgm:pt modelId="{FEEA7CD2-AF3E-4B71-8107-48191FB7BE7A}" type="pres">
      <dgm:prSet presAssocID="{9589DC35-5DD0-42EE-9344-5775A271F971}" presName="hierChild4" presStyleCnt="0"/>
      <dgm:spPr/>
    </dgm:pt>
    <dgm:pt modelId="{726E0849-785C-44FD-8D73-37F5C29F0119}" type="pres">
      <dgm:prSet presAssocID="{9589DC35-5DD0-42EE-9344-5775A271F971}" presName="hierChild5" presStyleCnt="0"/>
      <dgm:spPr/>
    </dgm:pt>
    <dgm:pt modelId="{651B4A89-9E3B-4249-BAD0-553894967F7E}" type="pres">
      <dgm:prSet presAssocID="{F054A46D-BDD2-43EB-A13E-79C09DD5547B}" presName="Name64" presStyleLbl="parChTrans1D3" presStyleIdx="2" presStyleCnt="4"/>
      <dgm:spPr/>
      <dgm:t>
        <a:bodyPr/>
        <a:lstStyle/>
        <a:p>
          <a:endParaRPr lang="en-US"/>
        </a:p>
      </dgm:t>
    </dgm:pt>
    <dgm:pt modelId="{65954DE0-8649-4910-8FFC-B06F4480C648}" type="pres">
      <dgm:prSet presAssocID="{7571F893-2279-4E5D-A461-6594D36056CF}" presName="hierRoot2" presStyleCnt="0">
        <dgm:presLayoutVars>
          <dgm:hierBranch val="init"/>
        </dgm:presLayoutVars>
      </dgm:prSet>
      <dgm:spPr/>
    </dgm:pt>
    <dgm:pt modelId="{B65F3780-6927-44BD-B839-B91182BA82E3}" type="pres">
      <dgm:prSet presAssocID="{7571F893-2279-4E5D-A461-6594D36056CF}" presName="rootComposite" presStyleCnt="0"/>
      <dgm:spPr/>
    </dgm:pt>
    <dgm:pt modelId="{BD127E57-C6BF-4029-9F6E-CF9CA871AF30}" type="pres">
      <dgm:prSet presAssocID="{7571F893-2279-4E5D-A461-6594D36056CF}" presName="rootText" presStyleLbl="node3" presStyleIdx="2" presStyleCnt="4" custScaleX="528472" custScaleY="226042" custLinFactNeighborY="674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4C21C3-88AB-49F0-A9CF-2DDBC85A46A4}" type="pres">
      <dgm:prSet presAssocID="{7571F893-2279-4E5D-A461-6594D36056CF}" presName="rootConnector" presStyleLbl="node3" presStyleIdx="2" presStyleCnt="4"/>
      <dgm:spPr/>
      <dgm:t>
        <a:bodyPr/>
        <a:lstStyle/>
        <a:p>
          <a:endParaRPr lang="en-US"/>
        </a:p>
      </dgm:t>
    </dgm:pt>
    <dgm:pt modelId="{7973F05D-2AC3-430D-B0B3-9357A63710BA}" type="pres">
      <dgm:prSet presAssocID="{7571F893-2279-4E5D-A461-6594D36056CF}" presName="hierChild4" presStyleCnt="0"/>
      <dgm:spPr/>
    </dgm:pt>
    <dgm:pt modelId="{02B372C7-0034-4B2D-9465-906A4DECF8B4}" type="pres">
      <dgm:prSet presAssocID="{7571F893-2279-4E5D-A461-6594D36056CF}" presName="hierChild5" presStyleCnt="0"/>
      <dgm:spPr/>
    </dgm:pt>
    <dgm:pt modelId="{7E6DB34C-35D8-4C51-AF31-36697506B16D}" type="pres">
      <dgm:prSet presAssocID="{FCA1B0D5-84A1-4135-90AE-A77CDCA69C4D}" presName="hierChild5" presStyleCnt="0"/>
      <dgm:spPr/>
    </dgm:pt>
    <dgm:pt modelId="{17A19958-39DC-4874-A3FB-435E8918EB93}" type="pres">
      <dgm:prSet presAssocID="{A4A5A6D7-5417-4780-9662-BCF13010DBAB}" presName="Name64" presStyleLbl="parChTrans1D2" presStyleIdx="1" presStyleCnt="2"/>
      <dgm:spPr/>
      <dgm:t>
        <a:bodyPr/>
        <a:lstStyle/>
        <a:p>
          <a:endParaRPr lang="en-US"/>
        </a:p>
      </dgm:t>
    </dgm:pt>
    <dgm:pt modelId="{4286EF03-2D34-48ED-AB8C-10DF49792D42}" type="pres">
      <dgm:prSet presAssocID="{98C99F45-C7BD-4B3D-A626-E9DCCC8A03E0}" presName="hierRoot2" presStyleCnt="0">
        <dgm:presLayoutVars>
          <dgm:hierBranch val="init"/>
        </dgm:presLayoutVars>
      </dgm:prSet>
      <dgm:spPr/>
    </dgm:pt>
    <dgm:pt modelId="{9BBF4428-CCB7-4873-9040-239E8B374F0A}" type="pres">
      <dgm:prSet presAssocID="{98C99F45-C7BD-4B3D-A626-E9DCCC8A03E0}" presName="rootComposite" presStyleCnt="0"/>
      <dgm:spPr/>
    </dgm:pt>
    <dgm:pt modelId="{0A81C84E-5D75-4925-89F9-4425F409E73A}" type="pres">
      <dgm:prSet presAssocID="{98C99F45-C7BD-4B3D-A626-E9DCCC8A03E0}" presName="rootText" presStyleLbl="node2" presStyleIdx="1" presStyleCnt="2" custScaleX="256103" custScaleY="188672" custLinFactNeighborY="-8339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01811D-D064-40EE-AFF9-D9D93E61DA13}" type="pres">
      <dgm:prSet presAssocID="{98C99F45-C7BD-4B3D-A626-E9DCCC8A03E0}" presName="rootConnector" presStyleLbl="node2" presStyleIdx="1" presStyleCnt="2"/>
      <dgm:spPr/>
      <dgm:t>
        <a:bodyPr/>
        <a:lstStyle/>
        <a:p>
          <a:endParaRPr lang="en-US"/>
        </a:p>
      </dgm:t>
    </dgm:pt>
    <dgm:pt modelId="{7DBFC0D9-9004-4F01-B8ED-939ABFBCCA91}" type="pres">
      <dgm:prSet presAssocID="{98C99F45-C7BD-4B3D-A626-E9DCCC8A03E0}" presName="hierChild4" presStyleCnt="0"/>
      <dgm:spPr/>
    </dgm:pt>
    <dgm:pt modelId="{A1B4F786-488F-434C-9D20-7C83A4D3C841}" type="pres">
      <dgm:prSet presAssocID="{316D805B-236C-410C-8CCE-639ED6717E99}" presName="Name64" presStyleLbl="parChTrans1D3" presStyleIdx="3" presStyleCnt="4"/>
      <dgm:spPr/>
      <dgm:t>
        <a:bodyPr/>
        <a:lstStyle/>
        <a:p>
          <a:endParaRPr lang="en-US"/>
        </a:p>
      </dgm:t>
    </dgm:pt>
    <dgm:pt modelId="{A5A2649F-E96A-4313-9B0E-C5913428138D}" type="pres">
      <dgm:prSet presAssocID="{A8A8C304-B79D-4832-A78A-24941406D260}" presName="hierRoot2" presStyleCnt="0">
        <dgm:presLayoutVars>
          <dgm:hierBranch val="init"/>
        </dgm:presLayoutVars>
      </dgm:prSet>
      <dgm:spPr/>
    </dgm:pt>
    <dgm:pt modelId="{36BADEF7-80FA-4C37-8205-E86BD0BD50B4}" type="pres">
      <dgm:prSet presAssocID="{A8A8C304-B79D-4832-A78A-24941406D260}" presName="rootComposite" presStyleCnt="0"/>
      <dgm:spPr/>
    </dgm:pt>
    <dgm:pt modelId="{20AF59C5-8E63-4BDB-9B64-EACA67D8FB3D}" type="pres">
      <dgm:prSet presAssocID="{A8A8C304-B79D-4832-A78A-24941406D260}" presName="rootText" presStyleLbl="node3" presStyleIdx="3" presStyleCnt="4" custScaleX="528472" custScaleY="226042" custLinFactNeighborY="739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CF13E6-48D7-4A35-BCAF-E2D471417C48}" type="pres">
      <dgm:prSet presAssocID="{A8A8C304-B79D-4832-A78A-24941406D260}" presName="rootConnector" presStyleLbl="node3" presStyleIdx="3" presStyleCnt="4"/>
      <dgm:spPr/>
      <dgm:t>
        <a:bodyPr/>
        <a:lstStyle/>
        <a:p>
          <a:endParaRPr lang="en-US"/>
        </a:p>
      </dgm:t>
    </dgm:pt>
    <dgm:pt modelId="{D2AF5E2F-2A5D-47AE-A3BC-22B4A8008FAA}" type="pres">
      <dgm:prSet presAssocID="{A8A8C304-B79D-4832-A78A-24941406D260}" presName="hierChild4" presStyleCnt="0"/>
      <dgm:spPr/>
    </dgm:pt>
    <dgm:pt modelId="{9AD7865D-67C9-4FA7-B172-43DF37C214C7}" type="pres">
      <dgm:prSet presAssocID="{A8A8C304-B79D-4832-A78A-24941406D260}" presName="hierChild5" presStyleCnt="0"/>
      <dgm:spPr/>
    </dgm:pt>
    <dgm:pt modelId="{40BEE390-25C1-4AB9-B7E4-B5EF364D4101}" type="pres">
      <dgm:prSet presAssocID="{98C99F45-C7BD-4B3D-A626-E9DCCC8A03E0}" presName="hierChild5" presStyleCnt="0"/>
      <dgm:spPr/>
    </dgm:pt>
    <dgm:pt modelId="{ECED7EE0-4A71-462A-8F70-3438DE69F9F3}" type="pres">
      <dgm:prSet presAssocID="{FD810D37-25A2-47A1-8AE6-D9FD9FF6622F}" presName="hierChild3" presStyleCnt="0"/>
      <dgm:spPr/>
    </dgm:pt>
  </dgm:ptLst>
  <dgm:cxnLst>
    <dgm:cxn modelId="{3CCD6CF8-43C9-4FF3-B16C-37220807E1FC}" type="presOf" srcId="{EFE3C2CE-7602-4A93-BBE5-9EC441629C91}" destId="{0E0C8A5A-3964-4002-B166-CC677980576C}" srcOrd="0" destOrd="0" presId="urn:microsoft.com/office/officeart/2009/3/layout/HorizontalOrganizationChart"/>
    <dgm:cxn modelId="{2B7D47C4-26ED-470A-8221-3F34F92EF0ED}" srcId="{FCA1B0D5-84A1-4135-90AE-A77CDCA69C4D}" destId="{7571F893-2279-4E5D-A461-6594D36056CF}" srcOrd="2" destOrd="0" parTransId="{F054A46D-BDD2-43EB-A13E-79C09DD5547B}" sibTransId="{62BB4BB4-61DD-4D30-A420-3E32AB221FBF}"/>
    <dgm:cxn modelId="{114266DC-2BC8-4625-8104-3C3DFCBE9E72}" type="presOf" srcId="{98C99F45-C7BD-4B3D-A626-E9DCCC8A03E0}" destId="{0701811D-D064-40EE-AFF9-D9D93E61DA13}" srcOrd="1" destOrd="0" presId="urn:microsoft.com/office/officeart/2009/3/layout/HorizontalOrganizationChart"/>
    <dgm:cxn modelId="{3976DF5D-0CAB-4920-8CF5-235C89F4A34E}" type="presOf" srcId="{FCA1B0D5-84A1-4135-90AE-A77CDCA69C4D}" destId="{12B129D6-D8A6-4586-86F8-217C022ECA5F}" srcOrd="0" destOrd="0" presId="urn:microsoft.com/office/officeart/2009/3/layout/HorizontalOrganizationChart"/>
    <dgm:cxn modelId="{9449629C-FE2C-4C83-B6B5-02D78DDC8231}" srcId="{FD810D37-25A2-47A1-8AE6-D9FD9FF6622F}" destId="{98C99F45-C7BD-4B3D-A626-E9DCCC8A03E0}" srcOrd="1" destOrd="0" parTransId="{A4A5A6D7-5417-4780-9662-BCF13010DBAB}" sibTransId="{B7D92D22-F764-4153-8462-66D248CF472B}"/>
    <dgm:cxn modelId="{6AF89DA8-84A7-4ABD-977B-6FC18CA6CCDC}" type="presOf" srcId="{A8A8C304-B79D-4832-A78A-24941406D260}" destId="{20AF59C5-8E63-4BDB-9B64-EACA67D8FB3D}" srcOrd="0" destOrd="0" presId="urn:microsoft.com/office/officeart/2009/3/layout/HorizontalOrganizationChart"/>
    <dgm:cxn modelId="{4C4CB287-156A-41F3-AE64-B079D1EDA926}" type="presOf" srcId="{A8A8C304-B79D-4832-A78A-24941406D260}" destId="{BECF13E6-48D7-4A35-BCAF-E2D471417C48}" srcOrd="1" destOrd="0" presId="urn:microsoft.com/office/officeart/2009/3/layout/HorizontalOrganizationChart"/>
    <dgm:cxn modelId="{0945EE48-6369-45CE-84CB-2DD80ACF5ADD}" type="presOf" srcId="{FD810D37-25A2-47A1-8AE6-D9FD9FF6622F}" destId="{040DA611-9505-4570-BE7E-F185CDBEB415}" srcOrd="0" destOrd="0" presId="urn:microsoft.com/office/officeart/2009/3/layout/HorizontalOrganizationChart"/>
    <dgm:cxn modelId="{33A20476-9653-4BE8-9370-5231C3F0C345}" srcId="{FCA1B0D5-84A1-4135-90AE-A77CDCA69C4D}" destId="{9589DC35-5DD0-42EE-9344-5775A271F971}" srcOrd="1" destOrd="0" parTransId="{D48ECF6B-5E1A-420E-9A9E-574680D64B4F}" sibTransId="{1A2AB9FE-326A-4133-A987-6D0391BCA5C5}"/>
    <dgm:cxn modelId="{BF89106A-52F7-4911-A6B7-AF3F5AA46EA7}" type="presOf" srcId="{FD810D37-25A2-47A1-8AE6-D9FD9FF6622F}" destId="{CC5E6B0C-681B-4E87-BE2F-560B322FB0D1}" srcOrd="1" destOrd="0" presId="urn:microsoft.com/office/officeart/2009/3/layout/HorizontalOrganizationChart"/>
    <dgm:cxn modelId="{B911A374-189E-400A-BD6E-58C017113625}" type="presOf" srcId="{7571F893-2279-4E5D-A461-6594D36056CF}" destId="{BD127E57-C6BF-4029-9F6E-CF9CA871AF30}" srcOrd="0" destOrd="0" presId="urn:microsoft.com/office/officeart/2009/3/layout/HorizontalOrganizationChart"/>
    <dgm:cxn modelId="{54A24862-5683-4C14-83DB-E9B5DBD4980D}" srcId="{FD810D37-25A2-47A1-8AE6-D9FD9FF6622F}" destId="{FCA1B0D5-84A1-4135-90AE-A77CDCA69C4D}" srcOrd="0" destOrd="0" parTransId="{0930EC4E-442E-406C-98D8-F9EAF44027F9}" sibTransId="{F4EA8D55-35AB-4BD0-9F97-42BCB6600BBA}"/>
    <dgm:cxn modelId="{41D3FFE3-AD11-44E6-96FD-AC8E6F559628}" srcId="{FCA1B0D5-84A1-4135-90AE-A77CDCA69C4D}" destId="{149DBD38-36FC-40DF-8057-78A3B4DF7533}" srcOrd="0" destOrd="0" parTransId="{904E3630-7AC2-4DCD-9967-C290270D38F5}" sibTransId="{FAD7703F-B9A6-49F5-AE0C-482BB09CDDB2}"/>
    <dgm:cxn modelId="{9151BCB7-BA25-4018-9A53-E63024AB08B1}" type="presOf" srcId="{316D805B-236C-410C-8CCE-639ED6717E99}" destId="{A1B4F786-488F-434C-9D20-7C83A4D3C841}" srcOrd="0" destOrd="0" presId="urn:microsoft.com/office/officeart/2009/3/layout/HorizontalOrganizationChart"/>
    <dgm:cxn modelId="{418E93E1-4F4F-442E-8271-3F2FB4B44669}" type="presOf" srcId="{F054A46D-BDD2-43EB-A13E-79C09DD5547B}" destId="{651B4A89-9E3B-4249-BAD0-553894967F7E}" srcOrd="0" destOrd="0" presId="urn:microsoft.com/office/officeart/2009/3/layout/HorizontalOrganizationChart"/>
    <dgm:cxn modelId="{584AE38A-23FB-483C-AA3D-AE9C1CAE877E}" type="presOf" srcId="{149DBD38-36FC-40DF-8057-78A3B4DF7533}" destId="{A299266D-7F2C-49A1-B8F1-5433D87B22F0}" srcOrd="0" destOrd="0" presId="urn:microsoft.com/office/officeart/2009/3/layout/HorizontalOrganizationChart"/>
    <dgm:cxn modelId="{8AEA5DAB-94E1-4ED4-B70E-0F796A23898E}" type="presOf" srcId="{D48ECF6B-5E1A-420E-9A9E-574680D64B4F}" destId="{5BD88AC5-5642-4273-8E1A-4B23F2CE41CE}" srcOrd="0" destOrd="0" presId="urn:microsoft.com/office/officeart/2009/3/layout/HorizontalOrganizationChart"/>
    <dgm:cxn modelId="{454E991A-D2C8-448C-98EF-A1DAA8FEDE3C}" type="presOf" srcId="{98C99F45-C7BD-4B3D-A626-E9DCCC8A03E0}" destId="{0A81C84E-5D75-4925-89F9-4425F409E73A}" srcOrd="0" destOrd="0" presId="urn:microsoft.com/office/officeart/2009/3/layout/HorizontalOrganizationChart"/>
    <dgm:cxn modelId="{6075E740-EC15-4A87-93E0-1C84703D4C49}" type="presOf" srcId="{904E3630-7AC2-4DCD-9967-C290270D38F5}" destId="{E42EC0D8-066C-4DFD-953A-E8E6EE5F72E9}" srcOrd="0" destOrd="0" presId="urn:microsoft.com/office/officeart/2009/3/layout/HorizontalOrganizationChart"/>
    <dgm:cxn modelId="{899105C6-FC6F-4A94-9C38-101204295B33}" type="presOf" srcId="{9589DC35-5DD0-42EE-9344-5775A271F971}" destId="{EAAA0AA1-D2CC-44F7-B06B-431B33460B7C}" srcOrd="0" destOrd="0" presId="urn:microsoft.com/office/officeart/2009/3/layout/HorizontalOrganizationChart"/>
    <dgm:cxn modelId="{8AD902B4-EED7-451C-85CE-158644AD0243}" type="presOf" srcId="{FCA1B0D5-84A1-4135-90AE-A77CDCA69C4D}" destId="{F1F09D82-6E5E-49F0-B653-061C16A753F6}" srcOrd="1" destOrd="0" presId="urn:microsoft.com/office/officeart/2009/3/layout/HorizontalOrganizationChart"/>
    <dgm:cxn modelId="{7BB290DD-F25B-482D-AF99-B8FFDCAC6A37}" type="presOf" srcId="{149DBD38-36FC-40DF-8057-78A3B4DF7533}" destId="{B599E552-ED57-4C7F-B913-F014F722A49C}" srcOrd="1" destOrd="0" presId="urn:microsoft.com/office/officeart/2009/3/layout/HorizontalOrganizationChart"/>
    <dgm:cxn modelId="{6E38A6E6-E126-409C-8D2F-7E51DEC693EC}" srcId="{EFE3C2CE-7602-4A93-BBE5-9EC441629C91}" destId="{FD810D37-25A2-47A1-8AE6-D9FD9FF6622F}" srcOrd="0" destOrd="0" parTransId="{FE3345C3-87D3-4A42-A9BC-B6E23486D8F8}" sibTransId="{3F3B0AF6-F799-4CA1-B82E-568BF8C38522}"/>
    <dgm:cxn modelId="{12475B79-EFF8-4813-A100-EAF4473D0D5D}" type="presOf" srcId="{0930EC4E-442E-406C-98D8-F9EAF44027F9}" destId="{7A1A4505-F4D5-4C0C-AAB1-485431BE734E}" srcOrd="0" destOrd="0" presId="urn:microsoft.com/office/officeart/2009/3/layout/HorizontalOrganizationChart"/>
    <dgm:cxn modelId="{141717FB-5C8E-4BD4-B128-D6B1F8F11C77}" type="presOf" srcId="{9589DC35-5DD0-42EE-9344-5775A271F971}" destId="{0646AB4E-EDFA-4FE8-912C-81166828F2EE}" srcOrd="1" destOrd="0" presId="urn:microsoft.com/office/officeart/2009/3/layout/HorizontalOrganizationChart"/>
    <dgm:cxn modelId="{CF8EAC7E-F13B-4FBC-A3C7-E4485FD28C28}" srcId="{98C99F45-C7BD-4B3D-A626-E9DCCC8A03E0}" destId="{A8A8C304-B79D-4832-A78A-24941406D260}" srcOrd="0" destOrd="0" parTransId="{316D805B-236C-410C-8CCE-639ED6717E99}" sibTransId="{261BCBB4-C2AB-4088-AD91-6B475E0499BA}"/>
    <dgm:cxn modelId="{5BDCF44F-AA30-49B2-8862-5A5A608617D3}" type="presOf" srcId="{7571F893-2279-4E5D-A461-6594D36056CF}" destId="{254C21C3-88AB-49F0-A9CF-2DDBC85A46A4}" srcOrd="1" destOrd="0" presId="urn:microsoft.com/office/officeart/2009/3/layout/HorizontalOrganizationChart"/>
    <dgm:cxn modelId="{E528BFF8-AA80-4003-B82E-51F1735D01FA}" type="presOf" srcId="{A4A5A6D7-5417-4780-9662-BCF13010DBAB}" destId="{17A19958-39DC-4874-A3FB-435E8918EB93}" srcOrd="0" destOrd="0" presId="urn:microsoft.com/office/officeart/2009/3/layout/HorizontalOrganizationChart"/>
    <dgm:cxn modelId="{D4524B50-DDB6-4AA1-9330-FD15634036FF}" type="presParOf" srcId="{0E0C8A5A-3964-4002-B166-CC677980576C}" destId="{18699A08-50D0-4431-8F98-0AF0F39B310F}" srcOrd="0" destOrd="0" presId="urn:microsoft.com/office/officeart/2009/3/layout/HorizontalOrganizationChart"/>
    <dgm:cxn modelId="{54EFDB06-29A6-4A5D-8B2D-D8120399977C}" type="presParOf" srcId="{18699A08-50D0-4431-8F98-0AF0F39B310F}" destId="{C01DDD11-31F4-44BC-A8EB-F8F20DBA41D4}" srcOrd="0" destOrd="0" presId="urn:microsoft.com/office/officeart/2009/3/layout/HorizontalOrganizationChart"/>
    <dgm:cxn modelId="{058CFB7A-889E-4528-8ADD-7DA6E6A5132A}" type="presParOf" srcId="{C01DDD11-31F4-44BC-A8EB-F8F20DBA41D4}" destId="{040DA611-9505-4570-BE7E-F185CDBEB415}" srcOrd="0" destOrd="0" presId="urn:microsoft.com/office/officeart/2009/3/layout/HorizontalOrganizationChart"/>
    <dgm:cxn modelId="{277BDE28-21F5-40B7-94B5-EF0A04804A4E}" type="presParOf" srcId="{C01DDD11-31F4-44BC-A8EB-F8F20DBA41D4}" destId="{CC5E6B0C-681B-4E87-BE2F-560B322FB0D1}" srcOrd="1" destOrd="0" presId="urn:microsoft.com/office/officeart/2009/3/layout/HorizontalOrganizationChart"/>
    <dgm:cxn modelId="{E29C8DE6-A14D-49FD-A8D8-9D0606BA266F}" type="presParOf" srcId="{18699A08-50D0-4431-8F98-0AF0F39B310F}" destId="{F0278A49-8869-4F61-ACE0-82AFDAD9EEC1}" srcOrd="1" destOrd="0" presId="urn:microsoft.com/office/officeart/2009/3/layout/HorizontalOrganizationChart"/>
    <dgm:cxn modelId="{648B23F2-D625-4F30-9A51-EA4AC2BB8F19}" type="presParOf" srcId="{F0278A49-8869-4F61-ACE0-82AFDAD9EEC1}" destId="{7A1A4505-F4D5-4C0C-AAB1-485431BE734E}" srcOrd="0" destOrd="0" presId="urn:microsoft.com/office/officeart/2009/3/layout/HorizontalOrganizationChart"/>
    <dgm:cxn modelId="{F0FCB15E-15FE-4C06-9ED3-C6F92435E5FE}" type="presParOf" srcId="{F0278A49-8869-4F61-ACE0-82AFDAD9EEC1}" destId="{0913A9FD-EB52-42C0-B5F4-2533DB58DA2E}" srcOrd="1" destOrd="0" presId="urn:microsoft.com/office/officeart/2009/3/layout/HorizontalOrganizationChart"/>
    <dgm:cxn modelId="{34AD9F7E-3ADE-48A2-9404-559E04B49584}" type="presParOf" srcId="{0913A9FD-EB52-42C0-B5F4-2533DB58DA2E}" destId="{5A3C253D-FB66-4554-A24A-4F7BCB19EBCE}" srcOrd="0" destOrd="0" presId="urn:microsoft.com/office/officeart/2009/3/layout/HorizontalOrganizationChart"/>
    <dgm:cxn modelId="{C5B4D6BD-7CCE-4D8A-B17F-5B460486F0DE}" type="presParOf" srcId="{5A3C253D-FB66-4554-A24A-4F7BCB19EBCE}" destId="{12B129D6-D8A6-4586-86F8-217C022ECA5F}" srcOrd="0" destOrd="0" presId="urn:microsoft.com/office/officeart/2009/3/layout/HorizontalOrganizationChart"/>
    <dgm:cxn modelId="{CB885D96-AC98-4970-92E0-34EC55D99875}" type="presParOf" srcId="{5A3C253D-FB66-4554-A24A-4F7BCB19EBCE}" destId="{F1F09D82-6E5E-49F0-B653-061C16A753F6}" srcOrd="1" destOrd="0" presId="urn:microsoft.com/office/officeart/2009/3/layout/HorizontalOrganizationChart"/>
    <dgm:cxn modelId="{3B679CFD-A30C-422C-9D0D-C4E9601DDB6F}" type="presParOf" srcId="{0913A9FD-EB52-42C0-B5F4-2533DB58DA2E}" destId="{32197FA7-F17F-42FA-848C-4979F9F75471}" srcOrd="1" destOrd="0" presId="urn:microsoft.com/office/officeart/2009/3/layout/HorizontalOrganizationChart"/>
    <dgm:cxn modelId="{86BE66FF-F03F-4314-866B-BE9E8C60C8E1}" type="presParOf" srcId="{32197FA7-F17F-42FA-848C-4979F9F75471}" destId="{E42EC0D8-066C-4DFD-953A-E8E6EE5F72E9}" srcOrd="0" destOrd="0" presId="urn:microsoft.com/office/officeart/2009/3/layout/HorizontalOrganizationChart"/>
    <dgm:cxn modelId="{1C674A85-A78F-4349-84CC-15C956C859A1}" type="presParOf" srcId="{32197FA7-F17F-42FA-848C-4979F9F75471}" destId="{CEF01767-1AEC-4794-88C9-75AD1F25A566}" srcOrd="1" destOrd="0" presId="urn:microsoft.com/office/officeart/2009/3/layout/HorizontalOrganizationChart"/>
    <dgm:cxn modelId="{F0644676-4229-4D5D-A91D-C8D6C4BFE885}" type="presParOf" srcId="{CEF01767-1AEC-4794-88C9-75AD1F25A566}" destId="{25085C76-068C-4F12-BB87-1674FA642901}" srcOrd="0" destOrd="0" presId="urn:microsoft.com/office/officeart/2009/3/layout/HorizontalOrganizationChart"/>
    <dgm:cxn modelId="{7531138F-2BE2-4A9E-A36D-545F90D604F9}" type="presParOf" srcId="{25085C76-068C-4F12-BB87-1674FA642901}" destId="{A299266D-7F2C-49A1-B8F1-5433D87B22F0}" srcOrd="0" destOrd="0" presId="urn:microsoft.com/office/officeart/2009/3/layout/HorizontalOrganizationChart"/>
    <dgm:cxn modelId="{D623137A-63C9-4982-9858-9FB61A1A4D07}" type="presParOf" srcId="{25085C76-068C-4F12-BB87-1674FA642901}" destId="{B599E552-ED57-4C7F-B913-F014F722A49C}" srcOrd="1" destOrd="0" presId="urn:microsoft.com/office/officeart/2009/3/layout/HorizontalOrganizationChart"/>
    <dgm:cxn modelId="{2DAF72B6-987E-43A4-9C35-1F28506A1BCB}" type="presParOf" srcId="{CEF01767-1AEC-4794-88C9-75AD1F25A566}" destId="{EC737CAE-458C-412D-9B4A-F12F3E22B365}" srcOrd="1" destOrd="0" presId="urn:microsoft.com/office/officeart/2009/3/layout/HorizontalOrganizationChart"/>
    <dgm:cxn modelId="{494B1855-FD23-46E0-B9BE-E26CD443559C}" type="presParOf" srcId="{CEF01767-1AEC-4794-88C9-75AD1F25A566}" destId="{FB894443-DAAA-4BB0-96F7-4146342FFB65}" srcOrd="2" destOrd="0" presId="urn:microsoft.com/office/officeart/2009/3/layout/HorizontalOrganizationChart"/>
    <dgm:cxn modelId="{5EA0330F-5344-4AD2-A414-9BF0EF1C79EC}" type="presParOf" srcId="{32197FA7-F17F-42FA-848C-4979F9F75471}" destId="{5BD88AC5-5642-4273-8E1A-4B23F2CE41CE}" srcOrd="2" destOrd="0" presId="urn:microsoft.com/office/officeart/2009/3/layout/HorizontalOrganizationChart"/>
    <dgm:cxn modelId="{6F597540-AF48-4602-94F1-687B17C9B37D}" type="presParOf" srcId="{32197FA7-F17F-42FA-848C-4979F9F75471}" destId="{8E32423E-8136-43EB-AF3C-A394EC430C2D}" srcOrd="3" destOrd="0" presId="urn:microsoft.com/office/officeart/2009/3/layout/HorizontalOrganizationChart"/>
    <dgm:cxn modelId="{81510417-4A8B-42AC-AC74-15C3E0DAD6B2}" type="presParOf" srcId="{8E32423E-8136-43EB-AF3C-A394EC430C2D}" destId="{D8CFEF18-A328-4561-AF72-BEC5896381D0}" srcOrd="0" destOrd="0" presId="urn:microsoft.com/office/officeart/2009/3/layout/HorizontalOrganizationChart"/>
    <dgm:cxn modelId="{1DA95AAA-DE8D-4251-91CC-8937CAC6779B}" type="presParOf" srcId="{D8CFEF18-A328-4561-AF72-BEC5896381D0}" destId="{EAAA0AA1-D2CC-44F7-B06B-431B33460B7C}" srcOrd="0" destOrd="0" presId="urn:microsoft.com/office/officeart/2009/3/layout/HorizontalOrganizationChart"/>
    <dgm:cxn modelId="{92E53480-501F-4F38-9309-E7F84AD4551F}" type="presParOf" srcId="{D8CFEF18-A328-4561-AF72-BEC5896381D0}" destId="{0646AB4E-EDFA-4FE8-912C-81166828F2EE}" srcOrd="1" destOrd="0" presId="urn:microsoft.com/office/officeart/2009/3/layout/HorizontalOrganizationChart"/>
    <dgm:cxn modelId="{8E3863C1-B709-4124-A560-DF3EB09A8E68}" type="presParOf" srcId="{8E32423E-8136-43EB-AF3C-A394EC430C2D}" destId="{FEEA7CD2-AF3E-4B71-8107-48191FB7BE7A}" srcOrd="1" destOrd="0" presId="urn:microsoft.com/office/officeart/2009/3/layout/HorizontalOrganizationChart"/>
    <dgm:cxn modelId="{6DEAEF53-C719-4EEC-91BD-72524628D193}" type="presParOf" srcId="{8E32423E-8136-43EB-AF3C-A394EC430C2D}" destId="{726E0849-785C-44FD-8D73-37F5C29F0119}" srcOrd="2" destOrd="0" presId="urn:microsoft.com/office/officeart/2009/3/layout/HorizontalOrganizationChart"/>
    <dgm:cxn modelId="{181CC305-21C4-4B71-B7F8-28E924394991}" type="presParOf" srcId="{32197FA7-F17F-42FA-848C-4979F9F75471}" destId="{651B4A89-9E3B-4249-BAD0-553894967F7E}" srcOrd="4" destOrd="0" presId="urn:microsoft.com/office/officeart/2009/3/layout/HorizontalOrganizationChart"/>
    <dgm:cxn modelId="{6C2390C5-121D-4A56-BD1B-5B24C52330D2}" type="presParOf" srcId="{32197FA7-F17F-42FA-848C-4979F9F75471}" destId="{65954DE0-8649-4910-8FFC-B06F4480C648}" srcOrd="5" destOrd="0" presId="urn:microsoft.com/office/officeart/2009/3/layout/HorizontalOrganizationChart"/>
    <dgm:cxn modelId="{7ED913CA-14DE-4D68-9EED-BCD9349BDFB7}" type="presParOf" srcId="{65954DE0-8649-4910-8FFC-B06F4480C648}" destId="{B65F3780-6927-44BD-B839-B91182BA82E3}" srcOrd="0" destOrd="0" presId="urn:microsoft.com/office/officeart/2009/3/layout/HorizontalOrganizationChart"/>
    <dgm:cxn modelId="{57E341DA-5DDE-42CC-AC3C-9B6E4CFBCB65}" type="presParOf" srcId="{B65F3780-6927-44BD-B839-B91182BA82E3}" destId="{BD127E57-C6BF-4029-9F6E-CF9CA871AF30}" srcOrd="0" destOrd="0" presId="urn:microsoft.com/office/officeart/2009/3/layout/HorizontalOrganizationChart"/>
    <dgm:cxn modelId="{87755D93-9DDB-4FDD-8F5D-B3994C1E7E2E}" type="presParOf" srcId="{B65F3780-6927-44BD-B839-B91182BA82E3}" destId="{254C21C3-88AB-49F0-A9CF-2DDBC85A46A4}" srcOrd="1" destOrd="0" presId="urn:microsoft.com/office/officeart/2009/3/layout/HorizontalOrganizationChart"/>
    <dgm:cxn modelId="{11E04656-3AD1-4D24-AF9E-BEB0CC47C6B2}" type="presParOf" srcId="{65954DE0-8649-4910-8FFC-B06F4480C648}" destId="{7973F05D-2AC3-430D-B0B3-9357A63710BA}" srcOrd="1" destOrd="0" presId="urn:microsoft.com/office/officeart/2009/3/layout/HorizontalOrganizationChart"/>
    <dgm:cxn modelId="{B9811166-6637-4B3D-B808-B37EAAE98986}" type="presParOf" srcId="{65954DE0-8649-4910-8FFC-B06F4480C648}" destId="{02B372C7-0034-4B2D-9465-906A4DECF8B4}" srcOrd="2" destOrd="0" presId="urn:microsoft.com/office/officeart/2009/3/layout/HorizontalOrganizationChart"/>
    <dgm:cxn modelId="{F89B31F0-0EF2-414E-8BED-2706F90CDA91}" type="presParOf" srcId="{0913A9FD-EB52-42C0-B5F4-2533DB58DA2E}" destId="{7E6DB34C-35D8-4C51-AF31-36697506B16D}" srcOrd="2" destOrd="0" presId="urn:microsoft.com/office/officeart/2009/3/layout/HorizontalOrganizationChart"/>
    <dgm:cxn modelId="{14F95CDC-C2C6-4A48-BFC6-1B83FD82375D}" type="presParOf" srcId="{F0278A49-8869-4F61-ACE0-82AFDAD9EEC1}" destId="{17A19958-39DC-4874-A3FB-435E8918EB93}" srcOrd="2" destOrd="0" presId="urn:microsoft.com/office/officeart/2009/3/layout/HorizontalOrganizationChart"/>
    <dgm:cxn modelId="{A635B803-85C4-45B7-9E9F-B0C98690F378}" type="presParOf" srcId="{F0278A49-8869-4F61-ACE0-82AFDAD9EEC1}" destId="{4286EF03-2D34-48ED-AB8C-10DF49792D42}" srcOrd="3" destOrd="0" presId="urn:microsoft.com/office/officeart/2009/3/layout/HorizontalOrganizationChart"/>
    <dgm:cxn modelId="{8935CFB9-6FE3-4A97-84C3-95206C732ABF}" type="presParOf" srcId="{4286EF03-2D34-48ED-AB8C-10DF49792D42}" destId="{9BBF4428-CCB7-4873-9040-239E8B374F0A}" srcOrd="0" destOrd="0" presId="urn:microsoft.com/office/officeart/2009/3/layout/HorizontalOrganizationChart"/>
    <dgm:cxn modelId="{5CB8AA98-DA89-4EB2-B102-082F9169D85C}" type="presParOf" srcId="{9BBF4428-CCB7-4873-9040-239E8B374F0A}" destId="{0A81C84E-5D75-4925-89F9-4425F409E73A}" srcOrd="0" destOrd="0" presId="urn:microsoft.com/office/officeart/2009/3/layout/HorizontalOrganizationChart"/>
    <dgm:cxn modelId="{59ED5658-0549-4A04-94E4-A981B26A2B04}" type="presParOf" srcId="{9BBF4428-CCB7-4873-9040-239E8B374F0A}" destId="{0701811D-D064-40EE-AFF9-D9D93E61DA13}" srcOrd="1" destOrd="0" presId="urn:microsoft.com/office/officeart/2009/3/layout/HorizontalOrganizationChart"/>
    <dgm:cxn modelId="{7E55364E-792D-4837-A585-97D54A1DE118}" type="presParOf" srcId="{4286EF03-2D34-48ED-AB8C-10DF49792D42}" destId="{7DBFC0D9-9004-4F01-B8ED-939ABFBCCA91}" srcOrd="1" destOrd="0" presId="urn:microsoft.com/office/officeart/2009/3/layout/HorizontalOrganizationChart"/>
    <dgm:cxn modelId="{E6D76F1E-9B9E-4FE8-AE27-875D1D79C4A2}" type="presParOf" srcId="{7DBFC0D9-9004-4F01-B8ED-939ABFBCCA91}" destId="{A1B4F786-488F-434C-9D20-7C83A4D3C841}" srcOrd="0" destOrd="0" presId="urn:microsoft.com/office/officeart/2009/3/layout/HorizontalOrganizationChart"/>
    <dgm:cxn modelId="{080502A4-3317-4DDC-8A5B-7C6DF96F24FD}" type="presParOf" srcId="{7DBFC0D9-9004-4F01-B8ED-939ABFBCCA91}" destId="{A5A2649F-E96A-4313-9B0E-C5913428138D}" srcOrd="1" destOrd="0" presId="urn:microsoft.com/office/officeart/2009/3/layout/HorizontalOrganizationChart"/>
    <dgm:cxn modelId="{9DB5432C-FBC8-44F8-90D4-E9D812D2CBAC}" type="presParOf" srcId="{A5A2649F-E96A-4313-9B0E-C5913428138D}" destId="{36BADEF7-80FA-4C37-8205-E86BD0BD50B4}" srcOrd="0" destOrd="0" presId="urn:microsoft.com/office/officeart/2009/3/layout/HorizontalOrganizationChart"/>
    <dgm:cxn modelId="{056E01F9-50E9-403A-892F-9528ECCA5A1F}" type="presParOf" srcId="{36BADEF7-80FA-4C37-8205-E86BD0BD50B4}" destId="{20AF59C5-8E63-4BDB-9B64-EACA67D8FB3D}" srcOrd="0" destOrd="0" presId="urn:microsoft.com/office/officeart/2009/3/layout/HorizontalOrganizationChart"/>
    <dgm:cxn modelId="{3E01C753-6062-4920-B42F-0B78CF8C93B7}" type="presParOf" srcId="{36BADEF7-80FA-4C37-8205-E86BD0BD50B4}" destId="{BECF13E6-48D7-4A35-BCAF-E2D471417C48}" srcOrd="1" destOrd="0" presId="urn:microsoft.com/office/officeart/2009/3/layout/HorizontalOrganizationChart"/>
    <dgm:cxn modelId="{644BE233-8267-4C27-BA33-4A445756B9BD}" type="presParOf" srcId="{A5A2649F-E96A-4313-9B0E-C5913428138D}" destId="{D2AF5E2F-2A5D-47AE-A3BC-22B4A8008FAA}" srcOrd="1" destOrd="0" presId="urn:microsoft.com/office/officeart/2009/3/layout/HorizontalOrganizationChart"/>
    <dgm:cxn modelId="{EB9F6FAF-E4C7-4421-ADF9-58141B9208EA}" type="presParOf" srcId="{A5A2649F-E96A-4313-9B0E-C5913428138D}" destId="{9AD7865D-67C9-4FA7-B172-43DF37C214C7}" srcOrd="2" destOrd="0" presId="urn:microsoft.com/office/officeart/2009/3/layout/HorizontalOrganizationChart"/>
    <dgm:cxn modelId="{92B22F0B-94C1-49EC-9376-44A44C5ACAC2}" type="presParOf" srcId="{4286EF03-2D34-48ED-AB8C-10DF49792D42}" destId="{40BEE390-25C1-4AB9-B7E4-B5EF364D4101}" srcOrd="2" destOrd="0" presId="urn:microsoft.com/office/officeart/2009/3/layout/HorizontalOrganizationChart"/>
    <dgm:cxn modelId="{60DD3A9D-C61A-4AE4-AA06-0B094FE0F18D}" type="presParOf" srcId="{18699A08-50D0-4431-8F98-0AF0F39B310F}" destId="{ECED7EE0-4A71-462A-8F70-3438DE69F9F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4F786-488F-434C-9D20-7C83A4D3C841}">
      <dsp:nvSpPr>
        <dsp:cNvPr id="0" name=""/>
        <dsp:cNvSpPr/>
      </dsp:nvSpPr>
      <dsp:spPr>
        <a:xfrm>
          <a:off x="5408357" y="2174340"/>
          <a:ext cx="171452" cy="220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726" y="0"/>
              </a:lnTo>
              <a:lnTo>
                <a:pt x="85726" y="220360"/>
              </a:lnTo>
              <a:lnTo>
                <a:pt x="171452" y="220360"/>
              </a:lnTo>
            </a:path>
          </a:pathLst>
        </a:custGeom>
        <a:noFill/>
        <a:ln w="28575" cap="flat" cmpd="sng" algn="ctr">
          <a:solidFill>
            <a:srgbClr val="F24B5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A19958-39DC-4874-A3FB-435E8918EB93}">
      <dsp:nvSpPr>
        <dsp:cNvPr id="0" name=""/>
        <dsp:cNvSpPr/>
      </dsp:nvSpPr>
      <dsp:spPr>
        <a:xfrm>
          <a:off x="3041425" y="1694196"/>
          <a:ext cx="171452" cy="480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726" y="0"/>
              </a:lnTo>
              <a:lnTo>
                <a:pt x="85726" y="480143"/>
              </a:lnTo>
              <a:lnTo>
                <a:pt x="171452" y="480143"/>
              </a:lnTo>
            </a:path>
          </a:pathLst>
        </a:custGeom>
        <a:noFill/>
        <a:ln w="28575" cap="flat" cmpd="sng" algn="ctr">
          <a:solidFill>
            <a:srgbClr val="579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1B4A89-9E3B-4249-BAD0-553894967F7E}">
      <dsp:nvSpPr>
        <dsp:cNvPr id="0" name=""/>
        <dsp:cNvSpPr/>
      </dsp:nvSpPr>
      <dsp:spPr>
        <a:xfrm>
          <a:off x="5408357" y="1168768"/>
          <a:ext cx="171452" cy="701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726" y="0"/>
              </a:lnTo>
              <a:lnTo>
                <a:pt x="85726" y="701819"/>
              </a:lnTo>
              <a:lnTo>
                <a:pt x="171452" y="701819"/>
              </a:lnTo>
            </a:path>
          </a:pathLst>
        </a:custGeom>
        <a:noFill/>
        <a:ln w="28575" cap="flat" cmpd="sng" algn="ctr">
          <a:solidFill>
            <a:srgbClr val="579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88AC5-5642-4273-8E1A-4B23F2CE41CE}">
      <dsp:nvSpPr>
        <dsp:cNvPr id="0" name=""/>
        <dsp:cNvSpPr/>
      </dsp:nvSpPr>
      <dsp:spPr>
        <a:xfrm>
          <a:off x="5408357" y="1122175"/>
          <a:ext cx="1714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593"/>
              </a:moveTo>
              <a:lnTo>
                <a:pt x="85726" y="46593"/>
              </a:lnTo>
              <a:lnTo>
                <a:pt x="85726" y="45720"/>
              </a:lnTo>
              <a:lnTo>
                <a:pt x="171452" y="45720"/>
              </a:lnTo>
            </a:path>
          </a:pathLst>
        </a:custGeom>
        <a:noFill/>
        <a:ln w="28575" cap="flat" cmpd="sng" algn="ctr">
          <a:solidFill>
            <a:srgbClr val="579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EC0D8-066C-4DFD-953A-E8E6EE5F72E9}">
      <dsp:nvSpPr>
        <dsp:cNvPr id="0" name=""/>
        <dsp:cNvSpPr/>
      </dsp:nvSpPr>
      <dsp:spPr>
        <a:xfrm>
          <a:off x="5408357" y="474228"/>
          <a:ext cx="171452" cy="694540"/>
        </a:xfrm>
        <a:custGeom>
          <a:avLst/>
          <a:gdLst/>
          <a:ahLst/>
          <a:cxnLst/>
          <a:rect l="0" t="0" r="0" b="0"/>
          <a:pathLst>
            <a:path>
              <a:moveTo>
                <a:pt x="0" y="694540"/>
              </a:moveTo>
              <a:lnTo>
                <a:pt x="85726" y="694540"/>
              </a:lnTo>
              <a:lnTo>
                <a:pt x="85726" y="0"/>
              </a:lnTo>
              <a:lnTo>
                <a:pt x="171452" y="0"/>
              </a:lnTo>
            </a:path>
          </a:pathLst>
        </a:custGeom>
        <a:noFill/>
        <a:ln w="28575" cap="flat" cmpd="sng" algn="ctr">
          <a:solidFill>
            <a:srgbClr val="579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1A4505-F4D5-4C0C-AAB1-485431BE734E}">
      <dsp:nvSpPr>
        <dsp:cNvPr id="0" name=""/>
        <dsp:cNvSpPr/>
      </dsp:nvSpPr>
      <dsp:spPr>
        <a:xfrm>
          <a:off x="3041425" y="1168768"/>
          <a:ext cx="171452" cy="525427"/>
        </a:xfrm>
        <a:custGeom>
          <a:avLst/>
          <a:gdLst/>
          <a:ahLst/>
          <a:cxnLst/>
          <a:rect l="0" t="0" r="0" b="0"/>
          <a:pathLst>
            <a:path>
              <a:moveTo>
                <a:pt x="0" y="525427"/>
              </a:moveTo>
              <a:lnTo>
                <a:pt x="85726" y="525427"/>
              </a:lnTo>
              <a:lnTo>
                <a:pt x="85726" y="0"/>
              </a:lnTo>
              <a:lnTo>
                <a:pt x="171452" y="0"/>
              </a:lnTo>
            </a:path>
          </a:pathLst>
        </a:custGeom>
        <a:noFill/>
        <a:ln w="28575" cap="flat" cmpd="sng" algn="ctr">
          <a:solidFill>
            <a:srgbClr val="5793C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DA611-9505-4570-BE7E-F185CDBEB415}">
      <dsp:nvSpPr>
        <dsp:cNvPr id="0" name=""/>
        <dsp:cNvSpPr/>
      </dsp:nvSpPr>
      <dsp:spPr>
        <a:xfrm>
          <a:off x="198351" y="1288436"/>
          <a:ext cx="2843074" cy="811518"/>
        </a:xfrm>
        <a:prstGeom prst="rect">
          <a:avLst/>
        </a:prstGeom>
        <a:gradFill rotWithShape="0">
          <a:gsLst>
            <a:gs pos="0">
              <a:srgbClr val="09469F"/>
            </a:gs>
            <a:gs pos="100000">
              <a:srgbClr val="5793CF"/>
            </a:gs>
          </a:gsLst>
          <a:lin ang="6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 dirty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/>
            <a:t>НАРУШЕНИЕ УСТАНОВЛЕННЫХ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/>
            <a:t>ГОСУДАРСТВОМ ПРАВИЛ</a:t>
          </a:r>
          <a:endParaRPr lang="ru-RU" altLang="ru-RU" sz="1200" kern="1200" dirty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 dirty="0"/>
        </a:p>
      </dsp:txBody>
      <dsp:txXfrm>
        <a:off x="198351" y="1288436"/>
        <a:ext cx="2843074" cy="811518"/>
      </dsp:txXfrm>
    </dsp:sp>
    <dsp:sp modelId="{12B129D6-D8A6-4586-86F8-217C022ECA5F}">
      <dsp:nvSpPr>
        <dsp:cNvPr id="0" name=""/>
        <dsp:cNvSpPr/>
      </dsp:nvSpPr>
      <dsp:spPr>
        <a:xfrm>
          <a:off x="3212878" y="922112"/>
          <a:ext cx="2195479" cy="493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1200" b="0" i="0" kern="1200" dirty="0"/>
            <a:t>ПРАВОНАРУШЕНИЕ</a:t>
          </a:r>
          <a:endParaRPr lang="ru-RU" sz="1200" b="0" i="0" kern="1200" dirty="0"/>
        </a:p>
      </dsp:txBody>
      <dsp:txXfrm>
        <a:off x="3212878" y="922112"/>
        <a:ext cx="2195479" cy="493312"/>
      </dsp:txXfrm>
    </dsp:sp>
    <dsp:sp modelId="{A299266D-7F2C-49A1-B8F1-5433D87B22F0}">
      <dsp:nvSpPr>
        <dsp:cNvPr id="0" name=""/>
        <dsp:cNvSpPr/>
      </dsp:nvSpPr>
      <dsp:spPr>
        <a:xfrm>
          <a:off x="5579810" y="178717"/>
          <a:ext cx="4530401" cy="591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dirty="0"/>
            <a:t>ГРАЖДАНСКО-ПРАВОВАЯ ОТВЕТСТВЕННОСТЬ</a:t>
          </a:r>
        </a:p>
      </dsp:txBody>
      <dsp:txXfrm>
        <a:off x="5579810" y="178717"/>
        <a:ext cx="4530401" cy="591022"/>
      </dsp:txXfrm>
    </dsp:sp>
    <dsp:sp modelId="{EAAA0AA1-D2CC-44F7-B06B-431B33460B7C}">
      <dsp:nvSpPr>
        <dsp:cNvPr id="0" name=""/>
        <dsp:cNvSpPr/>
      </dsp:nvSpPr>
      <dsp:spPr>
        <a:xfrm>
          <a:off x="5579810" y="872384"/>
          <a:ext cx="4530401" cy="591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dirty="0"/>
            <a:t>АДМИНИСТРАТИВНАЯ ОТВЕТСТВЕННОСТЬ</a:t>
          </a:r>
        </a:p>
      </dsp:txBody>
      <dsp:txXfrm>
        <a:off x="5579810" y="872384"/>
        <a:ext cx="4530401" cy="591022"/>
      </dsp:txXfrm>
    </dsp:sp>
    <dsp:sp modelId="{BD127E57-C6BF-4029-9F6E-CF9CA871AF30}">
      <dsp:nvSpPr>
        <dsp:cNvPr id="0" name=""/>
        <dsp:cNvSpPr/>
      </dsp:nvSpPr>
      <dsp:spPr>
        <a:xfrm>
          <a:off x="5579810" y="1575077"/>
          <a:ext cx="4530401" cy="5910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dirty="0"/>
            <a:t>ДИСЦИПЛИНАРНАЯ  ОТВЕТСТВЕННОСТЬ</a:t>
          </a:r>
        </a:p>
      </dsp:txBody>
      <dsp:txXfrm>
        <a:off x="5579810" y="1575077"/>
        <a:ext cx="4530401" cy="591022"/>
      </dsp:txXfrm>
    </dsp:sp>
    <dsp:sp modelId="{0A81C84E-5D75-4925-89F9-4425F409E73A}">
      <dsp:nvSpPr>
        <dsp:cNvPr id="0" name=""/>
        <dsp:cNvSpPr/>
      </dsp:nvSpPr>
      <dsp:spPr>
        <a:xfrm>
          <a:off x="3212878" y="1927683"/>
          <a:ext cx="2195479" cy="493312"/>
        </a:xfrm>
        <a:prstGeom prst="rect">
          <a:avLst/>
        </a:prstGeom>
        <a:solidFill>
          <a:srgbClr val="F24B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0" i="0" kern="1200" dirty="0"/>
            <a:t>ПРЕСТУПЛЕНИЯ</a:t>
          </a:r>
        </a:p>
      </dsp:txBody>
      <dsp:txXfrm>
        <a:off x="3212878" y="1927683"/>
        <a:ext cx="2195479" cy="493312"/>
      </dsp:txXfrm>
    </dsp:sp>
    <dsp:sp modelId="{20AF59C5-8E63-4BDB-9B64-EACA67D8FB3D}">
      <dsp:nvSpPr>
        <dsp:cNvPr id="0" name=""/>
        <dsp:cNvSpPr/>
      </dsp:nvSpPr>
      <dsp:spPr>
        <a:xfrm>
          <a:off x="5579810" y="2099189"/>
          <a:ext cx="4530401" cy="591022"/>
        </a:xfrm>
        <a:prstGeom prst="rect">
          <a:avLst/>
        </a:prstGeom>
        <a:solidFill>
          <a:srgbClr val="F24B5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/>
            <a:t>УГОЛОВНАЯ ОТВЕТСТВЕННОСТЬ</a:t>
          </a:r>
          <a:endParaRPr lang="ru-RU" sz="1200" b="0" i="0" kern="1200" dirty="0"/>
        </a:p>
      </dsp:txBody>
      <dsp:txXfrm>
        <a:off x="5579810" y="2099189"/>
        <a:ext cx="4530401" cy="591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D4D49-3CE1-44A8-B197-30F17908CFC1}" type="datetimeFigureOut">
              <a:rPr lang="ru-RU" smtClean="0"/>
              <a:t>07.09.2020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88183-00E5-477C-9BE5-69B9B8A87D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446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78E1C3F-F2C8-4C74-9A26-FCD8D8362648}" type="datetimeFigureOut">
              <a:rPr lang="ru-RU"/>
              <a:pPr>
                <a:defRPr/>
              </a:pPr>
              <a:t>07.09.2020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E087BF2-C8EF-4107-ACD5-F1CD10EF8F0E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2519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087BF2-C8EF-4107-ACD5-F1CD10EF8F0E}" type="slidenum">
              <a:rPr lang="ru-RU" altLang="ru-RU" smtClean="0"/>
              <a:pPr>
                <a:defRPr/>
              </a:pPr>
              <a:t>1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43383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087BF2-C8EF-4107-ACD5-F1CD10EF8F0E}" type="slidenum">
              <a:rPr lang="ru-RU" altLang="ru-RU" smtClean="0"/>
              <a:pPr>
                <a:defRPr/>
              </a:pPr>
              <a:t>2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55326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087BF2-C8EF-4107-ACD5-F1CD10EF8F0E}" type="slidenum">
              <a:rPr lang="ru-RU" altLang="ru-RU" smtClean="0"/>
              <a:pPr>
                <a:defRPr/>
              </a:pPr>
              <a:t>4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81018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474E2-F78C-43A1-A670-73B2E6380A63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55896" y="6356350"/>
            <a:ext cx="636104" cy="365125"/>
          </a:xfrm>
          <a:solidFill>
            <a:srgbClr val="09469F"/>
          </a:solidFill>
        </p:spPr>
        <p:txBody>
          <a:bodyPr/>
          <a:lstStyle>
            <a:lvl1pPr algn="r">
              <a:defRPr sz="1600" b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A1A9CE61-90D0-47F5-84FF-C6FCDA0A9241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60183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58050-D10F-4AD7-AA92-A4F96703DFDE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B14A6-48B8-43EF-9FB8-4C7BDC0A5608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1571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9D3C6-D036-4D47-89AA-081E1EBF70BF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AE8E9-8841-4CC7-B947-8B6525098DCC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73680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F9401-7C91-433E-B95D-616DEB77BC9C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68100" y="6356350"/>
            <a:ext cx="723900" cy="365125"/>
          </a:xfrm>
          <a:solidFill>
            <a:srgbClr val="09469F"/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1777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1B315-857F-4B7B-A0E9-831C62084F0D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47A3F-398E-4C41-A9D6-2482BA459363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92258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E805A-E03E-407E-BCE6-F78B60D0B869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BFDF9-02B6-4379-8015-E4175A53BB17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21630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FF21A-C0F2-4D7B-B280-61F857D39736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FD3A8-449C-424F-B06E-01D324CE1C80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12802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1058E8-6C0B-43C6-AC91-06DB68BF3550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42A38-88D4-4E1A-9DBE-B0E9008D2FE3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66641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36290-2631-4DC7-95DF-C448596E9AEA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A066C-4BA2-4BF1-B9CC-6F2572C4BAA3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2022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B1907-ABA7-4D9B-AAF0-E25D518034AD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F4F74-32FF-472E-A706-2421F8A1E5F9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01558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AE8A9-46A2-4B00-B26D-FE0D0D8EEBD1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CF25D-65C0-4AAF-9584-AF9EA04BFF31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94757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41D3253-3E67-4AC6-B38A-679C8D0326A3}" type="datetime1">
              <a:rPr lang="ru-RU" smtClean="0"/>
              <a:t>07.09.2020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ru-RU" alt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microsoft.com/office/2007/relationships/hdphoto" Target="../media/hdphoto1.wdp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0917449-4552-46D0-8071-2D3F66841B2F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46DE46-FB69-400E-BE70-ECA69B0020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5" name="Прямоугольник 14"/>
          <p:cNvSpPr/>
          <p:nvPr/>
        </p:nvSpPr>
        <p:spPr>
          <a:xfrm rot="5400000">
            <a:off x="4646077" y="3418595"/>
            <a:ext cx="2944387" cy="45719"/>
          </a:xfrm>
          <a:prstGeom prst="rect">
            <a:avLst/>
          </a:prstGeom>
          <a:solidFill>
            <a:srgbClr val="579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5793CF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F24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20" name="Заголовок 1"/>
          <p:cNvSpPr txBox="1">
            <a:spLocks/>
          </p:cNvSpPr>
          <p:nvPr/>
        </p:nvSpPr>
        <p:spPr bwMode="auto">
          <a:xfrm>
            <a:off x="977900" y="160338"/>
            <a:ext cx="61595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rgbClr val="F24B55"/>
                </a:solidFill>
                <a:latin typeface="+mj-lt"/>
              </a:rPr>
              <a:t>РАЗДЕЛ 1</a:t>
            </a:r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A9CE61-90D0-47F5-84FF-C6FCDA0A9241}" type="slidenum">
              <a:rPr lang="ru-RU" altLang="ru-RU" smtClean="0"/>
              <a:pPr>
                <a:defRPr/>
              </a:pPr>
              <a:t>1</a:t>
            </a:fld>
            <a:endParaRPr lang="ru-RU" alt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14" y="359059"/>
            <a:ext cx="1136774" cy="11594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46" y="359059"/>
            <a:ext cx="1135405" cy="1327230"/>
          </a:xfrm>
          <a:prstGeom prst="rect">
            <a:avLst/>
          </a:prstGeom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254238" y="1890806"/>
            <a:ext cx="5422901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0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ЗАКОНОДАТЕЛЬСТВО </a:t>
            </a:r>
            <a:endParaRPr lang="en-US" altLang="ru-RU" sz="2000" dirty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  <a:p>
            <a:r>
              <a:rPr lang="ru-RU" altLang="ru-RU" sz="20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В СФЕРЕ</a:t>
            </a:r>
          </a:p>
          <a:p>
            <a:r>
              <a:rPr lang="ru-RU" altLang="ru-RU" sz="20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ПРОТИВОДЕЙСТВИЯ</a:t>
            </a:r>
          </a:p>
          <a:p>
            <a:r>
              <a:rPr lang="ru-RU" altLang="ru-RU" sz="20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КОРРУПЦИИ</a:t>
            </a:r>
          </a:p>
          <a:p>
            <a:endParaRPr lang="ru-RU" altLang="ru-RU" sz="2000" dirty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  <a:p>
            <a:r>
              <a:rPr lang="ru-RU" altLang="ru-RU" sz="20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ОРГАНИЗАЦИОННЫЕ </a:t>
            </a:r>
          </a:p>
          <a:p>
            <a:r>
              <a:rPr lang="ru-RU" altLang="ru-RU" sz="20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ОСНОВЫ </a:t>
            </a:r>
          </a:p>
          <a:p>
            <a:r>
              <a:rPr lang="ru-RU" altLang="ru-RU" sz="20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ПРОТИВОДЕЙСТВИЯ </a:t>
            </a:r>
          </a:p>
          <a:p>
            <a:r>
              <a:rPr lang="ru-RU" altLang="ru-RU" sz="20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КОРРУПЦИИ</a:t>
            </a:r>
          </a:p>
          <a:p>
            <a:endParaRPr lang="ru-RU" altLang="ru-RU" dirty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  <a:p>
            <a:endParaRPr lang="ru-RU" altLang="ru-RU" sz="1600" dirty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459190" y="1989376"/>
            <a:ext cx="619826" cy="461665"/>
          </a:xfrm>
          <a:prstGeom prst="rect">
            <a:avLst/>
          </a:prstGeom>
          <a:solidFill>
            <a:srgbClr val="09469F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 dirty="0">
                <a:solidFill>
                  <a:schemeClr val="bg1">
                    <a:lumMod val="95000"/>
                  </a:schemeClr>
                </a:solidFill>
                <a:latin typeface="+mn-lt"/>
                <a:cs typeface="Calibri" panose="020F0502020204030204" pitchFamily="34" charset="0"/>
              </a:rPr>
              <a:t>1.1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459189" y="3512469"/>
            <a:ext cx="619826" cy="461665"/>
          </a:xfrm>
          <a:prstGeom prst="rect">
            <a:avLst/>
          </a:prstGeom>
          <a:solidFill>
            <a:srgbClr val="09469F"/>
          </a:solidFill>
          <a:ln>
            <a:solidFill>
              <a:srgbClr val="5793CF"/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400" b="1" dirty="0">
                <a:solidFill>
                  <a:schemeClr val="bg1">
                    <a:lumMod val="95000"/>
                  </a:schemeClr>
                </a:solidFill>
                <a:latin typeface="+mn-lt"/>
                <a:cs typeface="Calibri" panose="020F0502020204030204" pitchFamily="34" charset="0"/>
              </a:rPr>
              <a:t>1.2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-1402707" y="1874726"/>
            <a:ext cx="7254236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ru-RU" altLang="ru-RU" sz="28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СИСТЕМА </a:t>
            </a:r>
          </a:p>
          <a:p>
            <a:pPr algn="r"/>
            <a:r>
              <a:rPr lang="ru-RU" altLang="ru-RU" sz="28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ГОСУДАРСТВЕННЫХ </a:t>
            </a:r>
          </a:p>
          <a:p>
            <a:pPr algn="r"/>
            <a:r>
              <a:rPr lang="ru-RU" altLang="ru-RU" sz="28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ОРГАНОВ И СИСТЕМЫ </a:t>
            </a:r>
          </a:p>
          <a:p>
            <a:pPr algn="r"/>
            <a:r>
              <a:rPr lang="ru-RU" altLang="ru-RU" sz="28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ЗАКОНОДАТЕЛЬСТВА </a:t>
            </a:r>
          </a:p>
          <a:p>
            <a:pPr algn="r"/>
            <a:r>
              <a:rPr lang="ru-RU" altLang="ru-RU" sz="2800" b="1" dirty="0">
                <a:solidFill>
                  <a:srgbClr val="F24B55"/>
                </a:solidFill>
                <a:latin typeface="+mn-lt"/>
                <a:cs typeface="Calibri" panose="020F0502020204030204" pitchFamily="34" charset="0"/>
              </a:rPr>
              <a:t>В СФЕРЕ </a:t>
            </a:r>
          </a:p>
          <a:p>
            <a:pPr algn="r"/>
            <a:r>
              <a:rPr lang="ru-RU" altLang="ru-RU" sz="2800" b="1" dirty="0">
                <a:solidFill>
                  <a:srgbClr val="F24B55"/>
                </a:solidFill>
                <a:latin typeface="+mn-lt"/>
                <a:cs typeface="Calibri" panose="020F0502020204030204" pitchFamily="34" charset="0"/>
              </a:rPr>
              <a:t>ПРОТИВОДЕЙСТВИЯ </a:t>
            </a:r>
          </a:p>
          <a:p>
            <a:pPr algn="r"/>
            <a:r>
              <a:rPr lang="ru-RU" altLang="ru-RU" sz="2800" b="1" dirty="0">
                <a:solidFill>
                  <a:srgbClr val="F24B55"/>
                </a:solidFill>
                <a:latin typeface="+mn-lt"/>
                <a:cs typeface="Calibri" panose="020F0502020204030204" pitchFamily="34" charset="0"/>
              </a:rPr>
              <a:t>КОРРУПЦИИ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98D389B-071F-473F-A4A5-4DA13B99A6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4909"/>
            <a:ext cx="8058793" cy="2314918"/>
          </a:xfrm>
          <a:prstGeom prst="rect">
            <a:avLst/>
          </a:prstGeom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592015" y="6119336"/>
            <a:ext cx="55999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b="1" dirty="0" smtClean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М.А. ЖУКОВА </a:t>
            </a:r>
            <a:r>
              <a:rPr lang="ru-RU" altLang="ru-RU" sz="1400" dirty="0" smtClean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доктор экономических наук, профессор</a:t>
            </a:r>
            <a:endParaRPr lang="en-US" altLang="ru-RU" sz="1400" dirty="0" smtClean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  <a:p>
            <a:r>
              <a:rPr lang="ru-RU" altLang="ru-RU" sz="1400" b="1" dirty="0" smtClean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Т.М</a:t>
            </a:r>
            <a:r>
              <a:rPr lang="ru-RU" altLang="ru-RU" sz="14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. </a:t>
            </a:r>
            <a:r>
              <a:rPr lang="ru-RU" altLang="ru-RU" sz="14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РЕЗЕР </a:t>
            </a:r>
            <a:r>
              <a:rPr lang="ru-RU" altLang="ru-RU" sz="1400" dirty="0">
                <a:solidFill>
                  <a:srgbClr val="09469F"/>
                </a:solidFill>
                <a:cs typeface="Calibri" panose="020F0502020204030204" pitchFamily="34" charset="0"/>
              </a:rPr>
              <a:t>доктор педагогических наук, профессор</a:t>
            </a:r>
          </a:p>
          <a:p>
            <a:r>
              <a:rPr lang="ru-RU" altLang="ru-RU" sz="14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О.Н</a:t>
            </a:r>
            <a:r>
              <a:rPr lang="ru-RU" altLang="ru-RU" sz="14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. </a:t>
            </a:r>
            <a:r>
              <a:rPr lang="ru-RU" altLang="ru-RU" sz="14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ЗАБУЗОВ </a:t>
            </a:r>
            <a:r>
              <a:rPr lang="ru-RU" altLang="ru-RU" sz="1400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кандидат политологических наук</a:t>
            </a:r>
            <a:r>
              <a:rPr lang="ru-RU" altLang="ru-RU" sz="1400" dirty="0">
                <a:solidFill>
                  <a:srgbClr val="09469F"/>
                </a:solidFill>
                <a:cs typeface="Calibri" panose="020F0502020204030204" pitchFamily="34" charset="0"/>
              </a:rPr>
              <a:t>, доцент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0" grpId="0"/>
      <p:bldP spid="27" grpId="0" animBg="1"/>
      <p:bldP spid="17" grpId="0"/>
      <p:bldP spid="21" grpId="0" animBg="1"/>
      <p:bldP spid="22" grpId="0" animBg="1"/>
      <p:bldP spid="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335753D-AC8E-4031-9178-B04B3ED78DF4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3AD1664-052A-4CFB-9E83-04B23C050D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6F8A823-6A5B-4A9F-89B4-AB0934C8034A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DEDFE60-134C-4E97-A33A-0AEBBEDD5012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4A7D9B-6E26-47CD-85EE-DF960988E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sp>
        <p:nvSpPr>
          <p:cNvPr id="8" name="Прямоугольник 3"/>
          <p:cNvSpPr>
            <a:spLocks noChangeArrowheads="1"/>
          </p:cNvSpPr>
          <p:nvPr/>
        </p:nvSpPr>
        <p:spPr bwMode="auto">
          <a:xfrm>
            <a:off x="752475" y="953697"/>
            <a:ext cx="106013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600" b="1" dirty="0">
                <a:solidFill>
                  <a:srgbClr val="09469F"/>
                </a:solidFill>
                <a:latin typeface="+mn-lt"/>
              </a:rPr>
              <a:t>ОСНОВНЫЕ ГОСУДАРСТВЕННЫЕ ИНСТИТУТЫ В СФЕРЕ ПОЛИТИКИ ПРОТИВОДЕЙСТВИЯ КОРРУПЦИИ В РФ (ПРАВИТЕЛЬСТВО РФ)</a:t>
            </a: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45951"/>
              </p:ext>
            </p:extLst>
          </p:nvPr>
        </p:nvGraphicFramePr>
        <p:xfrm>
          <a:off x="914401" y="1672858"/>
          <a:ext cx="10439397" cy="4231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1287701841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636786168"/>
                    </a:ext>
                  </a:extLst>
                </a:gridCol>
                <a:gridCol w="7302498">
                  <a:extLst>
                    <a:ext uri="{9D8B030D-6E8A-4147-A177-3AD203B41FA5}">
                      <a16:colId xmlns:a16="http://schemas.microsoft.com/office/drawing/2014/main" val="361118119"/>
                    </a:ext>
                  </a:extLst>
                </a:gridCol>
              </a:tblGrid>
              <a:tr h="465270"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ИНСТИТУТ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ПОДРАЗДЕЛЕНИЯ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ОСНОВНОЕ ПРЕДНАЗНАЧЕНИЕ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423080"/>
                  </a:ext>
                </a:extLst>
              </a:tr>
              <a:tr h="3766175">
                <a:tc>
                  <a:txBody>
                    <a:bodyPr/>
                    <a:lstStyle/>
                    <a:p>
                      <a:pPr lvl="0" algn="l"/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Правительственная 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комиссия по проведению административной 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реформы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Комиссия является координационным органом</a:t>
                      </a: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образованным в соответствии с 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Указом Президента РФ от 23 июля 2003 года N 824 </a:t>
                      </a: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«О мерах по проведению административной реформы в 2003–2004 годах» для обеспечения реализации приоритетных направлений административной реформы.</a:t>
                      </a:r>
                    </a:p>
                    <a:p>
                      <a:pPr algn="l"/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Основными задачами</a:t>
                      </a: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Комиссии являются:</a:t>
                      </a:r>
                    </a:p>
                    <a:p>
                      <a:pPr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обеспечение согласованных действий ФОИВ, взаимодействие с органами исполнительной власти субъектов РФ, с заинтересованными организациями и общественными объединениями при проведении административной реформы;</a:t>
                      </a:r>
                    </a:p>
                    <a:p>
                      <a:pPr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выработка решений по вопросам </a:t>
                      </a: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ограничения вмешательства государства в экономическую деятельность субъектов</a:t>
                      </a: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предпринимательства и прекращения избыточного государственного регулирования;</a:t>
                      </a:r>
                    </a:p>
                    <a:p>
                      <a:pPr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выработка согласованных подходов к формированию показателей эффективности деятельности ФОИВ, органов исполнительной власти субъектов РФ, а также руководителей ФОИВ и высших должностных лиц (руководителей высших исполнительных органов государственной власти) субъектов РФ;</a:t>
                      </a:r>
                    </a:p>
                    <a:p>
                      <a:pPr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организация и обеспечение контроля за реализацией мероприятий по реформированию и развитию системы государственной службы, а также координация деятельности ФОИВ по выполнению плана мероприятий «дорожной карты» по реализации основных направлений развития государственной гражданской службы России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66553"/>
                  </a:ext>
                </a:extLst>
              </a:tr>
            </a:tbl>
          </a:graphicData>
        </a:graphic>
      </p:graphicFrame>
      <p:sp>
        <p:nvSpPr>
          <p:cNvPr id="13" name="Прямоугольник 12"/>
          <p:cNvSpPr/>
          <p:nvPr/>
        </p:nvSpPr>
        <p:spPr>
          <a:xfrm rot="16200000">
            <a:off x="731550" y="4052922"/>
            <a:ext cx="1555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ea typeface="Times New Roman" panose="02020603050405020304" pitchFamily="18" charset="0"/>
              </a:rPr>
              <a:t>ПРАВИТЕЛЬСТВО</a:t>
            </a:r>
            <a:endParaRPr lang="ru-RU" sz="1200" b="1" dirty="0"/>
          </a:p>
        </p:txBody>
      </p:sp>
      <p:sp>
        <p:nvSpPr>
          <p:cNvPr id="19" name="Номер слайда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10</a:t>
            </a:fld>
            <a:endParaRPr lang="ru-RU" alt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FEE424-3C2A-49C4-8B92-DCB20A2C3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/>
      <p:bldP spid="20" grpId="0"/>
      <p:bldP spid="8" grpId="0"/>
      <p:bldP spid="13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74CF4C2-A6DC-43A1-9DCB-02EC41DDDA28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545BFF-57AC-4FF4-8FA9-F3EB47F6E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4ED4680-FCDF-454F-8087-C56B2DE59051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481C4610-2CDC-4709-858C-4D1E0EFD80AD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17D98-33ED-4721-B50F-B950FA648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sp>
        <p:nvSpPr>
          <p:cNvPr id="7" name="Прямоугольник 3"/>
          <p:cNvSpPr>
            <a:spLocks noChangeArrowheads="1"/>
          </p:cNvSpPr>
          <p:nvPr/>
        </p:nvSpPr>
        <p:spPr bwMode="auto">
          <a:xfrm>
            <a:off x="752475" y="951301"/>
            <a:ext cx="106013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600" b="1" dirty="0">
                <a:solidFill>
                  <a:srgbClr val="09469F"/>
                </a:solidFill>
                <a:latin typeface="+mn-lt"/>
              </a:rPr>
              <a:t>ОСНОВНЫЕ ГОСУДАРСТВЕННЫЕ ИНСТИТУТЫ В СФЕРЕ ПОЛИТИКИ ПРОТИВОДЕЙСТВИЯ КОРРУПЦИИ В РФ (ПРАВИТЕЛЬСТВО РФ)</a:t>
            </a: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171335"/>
              </p:ext>
            </p:extLst>
          </p:nvPr>
        </p:nvGraphicFramePr>
        <p:xfrm>
          <a:off x="914401" y="1672858"/>
          <a:ext cx="10439397" cy="4069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1287701841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636786168"/>
                    </a:ext>
                  </a:extLst>
                </a:gridCol>
                <a:gridCol w="7302498">
                  <a:extLst>
                    <a:ext uri="{9D8B030D-6E8A-4147-A177-3AD203B41FA5}">
                      <a16:colId xmlns:a16="http://schemas.microsoft.com/office/drawing/2014/main" val="361118119"/>
                    </a:ext>
                  </a:extLst>
                </a:gridCol>
              </a:tblGrid>
              <a:tr h="295798"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ИНСТИТУТ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ПОДРАЗДЕЛЕНИЯ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ОСНОВНОЕ ПРЕДНАЗНАЧЕНИЕ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423080"/>
                  </a:ext>
                </a:extLst>
              </a:tr>
              <a:tr h="1506064">
                <a:tc rowSpan="2">
                  <a:txBody>
                    <a:bodyPr/>
                    <a:lstStyle/>
                    <a:p>
                      <a:pPr lvl="0" algn="l"/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Правительственная комиссия по вопросам оптимизации и повышения эффективности бюджетных расходов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Координационный орган для согласования действий ФОИВ и ОИВ субъектов Федерации при решении вопросов повышения эффективности бюджетных расходов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66553"/>
                  </a:ext>
                </a:extLst>
              </a:tr>
              <a:tr h="2267785">
                <a:tc vMerge="1">
                  <a:txBody>
                    <a:bodyPr/>
                    <a:lstStyle/>
                    <a:p>
                      <a:pPr lvl="0" algn="l"/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Аттестационная комиссия Правительства РФ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Аттестационная комиссия Правительства РФ является постоянно действующим органом, созданным в целях повышения эффективности в подборе руководящих кадров в ФГОУ высшего профессионального образования, учредителем которых является Правительство РФ.</a:t>
                      </a:r>
                    </a:p>
                    <a:p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Комиссия осуществляет следующие функции: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рассматривает кандидатуры на должность ректора высшего учебного заведения, прошедшие выдвижение в соответствии с уставом высшего учебного заведения;</a:t>
                      </a:r>
                    </a:p>
                    <a:p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осуществляет анализ представленных материалов по кандидатурам на должность ректора высшего учебного заведения, в том числе проверяет отсутствие ограничений на занятие руководящих должностей, а также ограничений, препятствующих занятию педагогической деятельностью, уровень квалификации, соответствие уровня подготовки кандидатов задачам, стоящим перед руководителем высшего учебного заведения.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569702"/>
                  </a:ext>
                </a:extLst>
              </a:tr>
            </a:tbl>
          </a:graphicData>
        </a:graphic>
      </p:graphicFrame>
      <p:sp>
        <p:nvSpPr>
          <p:cNvPr id="12" name="Прямоугольник 11"/>
          <p:cNvSpPr/>
          <p:nvPr/>
        </p:nvSpPr>
        <p:spPr>
          <a:xfrm rot="16200000">
            <a:off x="685383" y="3934727"/>
            <a:ext cx="1555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>
                <a:ea typeface="Times New Roman" panose="02020603050405020304" pitchFamily="18" charset="0"/>
              </a:rPr>
              <a:t>ПРАВИТЕЛЬСТВО</a:t>
            </a:r>
            <a:endParaRPr lang="ru-RU" sz="1200" b="1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11</a:t>
            </a:fld>
            <a:endParaRPr lang="ru-RU" alt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9BD2FA-DEA6-4181-AAA3-2630D071E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7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327FE1-1BB1-4E8C-BC89-700599F1905A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C6D566-C632-4627-930C-E0713FD97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78C38FF-8E1E-45D9-A339-8703F0CA5E68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700E32A-2204-4FA5-ABD0-A7CFA3D87604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7BBC3-14D1-4D54-83C5-FBD4A9F74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sp>
        <p:nvSpPr>
          <p:cNvPr id="7" name="Прямоугольник 3"/>
          <p:cNvSpPr>
            <a:spLocks noChangeArrowheads="1"/>
          </p:cNvSpPr>
          <p:nvPr/>
        </p:nvSpPr>
        <p:spPr bwMode="auto">
          <a:xfrm>
            <a:off x="752475" y="959782"/>
            <a:ext cx="106013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600" b="1" dirty="0">
                <a:solidFill>
                  <a:srgbClr val="09469F"/>
                </a:solidFill>
                <a:latin typeface="+mn-lt"/>
              </a:rPr>
              <a:t>ОСНОВНЫЕ ГОСУДАРСТВЕННЫЕ ИНСТИТУТЫ В СФЕРЕ ПОЛИТИКИ ПРОТИВОДЕЙСТВИЯ КОРРУПЦИИ В РФ (ФЕДЕРАЛЬНОЕ СОБРАНИЕ РФ)</a:t>
            </a: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017749"/>
              </p:ext>
            </p:extLst>
          </p:nvPr>
        </p:nvGraphicFramePr>
        <p:xfrm>
          <a:off x="914401" y="1689101"/>
          <a:ext cx="10439397" cy="4622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1287701841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636786168"/>
                    </a:ext>
                  </a:extLst>
                </a:gridCol>
                <a:gridCol w="7302498">
                  <a:extLst>
                    <a:ext uri="{9D8B030D-6E8A-4147-A177-3AD203B41FA5}">
                      <a16:colId xmlns:a16="http://schemas.microsoft.com/office/drawing/2014/main" val="361118119"/>
                    </a:ext>
                  </a:extLst>
                </a:gridCol>
              </a:tblGrid>
              <a:tr h="294762"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ИНСТИТУТ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ПОДРАЗДЕЛЕНИЯ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ОСНОВНОЕ ПРЕДНАЗНАЧЕНИЕ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423080"/>
                  </a:ext>
                </a:extLst>
              </a:tr>
              <a:tr h="2068192">
                <a:tc rowSpan="2">
                  <a:txBody>
                    <a:bodyPr/>
                    <a:lstStyle/>
                    <a:p>
                      <a:pPr lvl="0" algn="l"/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Комитет </a:t>
                      </a:r>
                      <a:r>
                        <a:rPr lang="ru-RU" sz="12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Государственной Думы</a:t>
                      </a:r>
                      <a:r>
                        <a:rPr lang="ru-RU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по безопасности и противодействию коррупции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Анализ реализации законодательства по вопросам, относящимся к ведению Комитета, в том числе комплексное исследование федерального законодательства в целях выявления положений, способствующих возникновению и распространению коррупции;</a:t>
                      </a:r>
                    </a:p>
                    <a:p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Рассмотрение обращений граждан, в том числе изучение, анализ и обобщение поступающих в Комитет документов и иных материалов о коррупции и противодействии коррупции и информирование депутатов Государственной Думы о результатах этой работ.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66553"/>
                  </a:ext>
                </a:extLst>
              </a:tr>
              <a:tr h="2259845">
                <a:tc vMerge="1">
                  <a:txBody>
                    <a:bodyPr/>
                    <a:lstStyle/>
                    <a:p>
                      <a:pPr lvl="0" algn="l"/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Комитет Совета Федерации</a:t>
                      </a:r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по конституционному законодательству и государственному строительству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Вопросы изменений в Конституцию РФ и поправок к ней, прав и свобод человека и гражданина, государственного устройства и организации системы государственной власти в стране, судебной системы, прокуратуры, следствия, юстиции, адвокатуры, нотариата, конституционного, уголовного, уголовно-процессуального, уголовно-исполнительного, гражданского, гражданско-процессуального, арбитражно-процессуального, административного права, исполнительного производства, противодействия коррупции, развития гражданского общества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569702"/>
                  </a:ext>
                </a:extLst>
              </a:tr>
            </a:tbl>
          </a:graphicData>
        </a:graphic>
      </p:graphicFrame>
      <p:sp>
        <p:nvSpPr>
          <p:cNvPr id="12" name="Прямоугольник 11"/>
          <p:cNvSpPr/>
          <p:nvPr/>
        </p:nvSpPr>
        <p:spPr>
          <a:xfrm rot="16200000">
            <a:off x="-21572" y="3919338"/>
            <a:ext cx="2969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/>
              <a:t>ФЕДЕРАЛЬНОЕ СОБРАНИЕ РФ</a:t>
            </a:r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12</a:t>
            </a:fld>
            <a:endParaRPr lang="ru-RU" alt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077E947-F5A8-4E7F-912C-AE0060F26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7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0F29324-3355-4662-A822-7D488B25C23C}"/>
              </a:ext>
            </a:extLst>
          </p:cNvPr>
          <p:cNvSpPr/>
          <p:nvPr/>
        </p:nvSpPr>
        <p:spPr>
          <a:xfrm rot="16200000">
            <a:off x="2667000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F37513B-EF90-425A-AA4E-7C3C2360BE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2A55EB3-524A-497B-BE4F-CB46AE009793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579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EBC07B85-E2E2-4AAA-AFFB-241F756BB5F8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</a:t>
            </a:r>
            <a:r>
              <a:rPr lang="en-US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2</a:t>
            </a:r>
            <a:endParaRPr lang="ru-RU" altLang="ru-RU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0CD53-B3A0-4E2F-9E10-66807A701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535655" y="104742"/>
            <a:ext cx="72398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i="1" dirty="0"/>
              <a:t>По решению Президента РФ, помимо органов государственной власти, осуществляющих противодействие коррупции в пределах своих полномочий, в составе представителей федеральных органов государственной власти, органов государственной власти субъектов Российской Федерации могут формироваться органы по координации деятельности в области противодействия коррупции </a:t>
            </a:r>
            <a:endParaRPr lang="ru-RU" altLang="ru-RU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13</a:t>
            </a:fld>
            <a:endParaRPr lang="ru-RU" alt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403E1-E9DE-4C9D-87BF-5D4E5301BFAD}"/>
              </a:ext>
            </a:extLst>
          </p:cNvPr>
          <p:cNvSpPr txBox="1"/>
          <p:nvPr/>
        </p:nvSpPr>
        <p:spPr>
          <a:xfrm>
            <a:off x="698975" y="1141846"/>
            <a:ext cx="11076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5793CF"/>
                </a:solidFill>
              </a:rPr>
              <a:t>КООРДИНАЦИЯ РАБОТЫ ПО ПРОТИВОДЕЙСТВИЮ</a:t>
            </a:r>
            <a:r>
              <a:rPr lang="en-US" sz="2000" b="1" dirty="0">
                <a:solidFill>
                  <a:srgbClr val="5793CF"/>
                </a:solidFill>
              </a:rPr>
              <a:t> </a:t>
            </a:r>
          </a:p>
          <a:p>
            <a:pPr algn="ctr"/>
            <a:r>
              <a:rPr lang="ru-RU" sz="2000" b="1" dirty="0">
                <a:solidFill>
                  <a:srgbClr val="5793CF"/>
                </a:solidFill>
              </a:rPr>
              <a:t>КОРРУПЦИИ В РОССИЙСКОЙ ФЕДЕРАЦИИ</a:t>
            </a:r>
            <a:endParaRPr lang="ru-RU" sz="2000" b="1" dirty="0">
              <a:solidFill>
                <a:srgbClr val="5793CF"/>
              </a:solidFill>
              <a:latin typeface="+mn-lt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2F560CE-C6F0-48EE-922D-5266B9B62A7F}"/>
              </a:ext>
            </a:extLst>
          </p:cNvPr>
          <p:cNvSpPr/>
          <p:nvPr/>
        </p:nvSpPr>
        <p:spPr>
          <a:xfrm>
            <a:off x="580768" y="2143757"/>
            <a:ext cx="11030464" cy="1125968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5E14A5A-8EB4-4AB0-A8B3-861339B7A207}"/>
              </a:ext>
            </a:extLst>
          </p:cNvPr>
          <p:cNvSpPr/>
          <p:nvPr/>
        </p:nvSpPr>
        <p:spPr>
          <a:xfrm>
            <a:off x="2920368" y="1862796"/>
            <a:ext cx="6351265" cy="423038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9840166-4D43-4DB8-9E00-F4E17D915E40}"/>
              </a:ext>
            </a:extLst>
          </p:cNvPr>
          <p:cNvSpPr/>
          <p:nvPr/>
        </p:nvSpPr>
        <p:spPr>
          <a:xfrm>
            <a:off x="902487" y="2318604"/>
            <a:ext cx="10387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ru-RU" sz="1200" dirty="0">
                <a:latin typeface="+mn-lt"/>
              </a:rPr>
              <a:t>Совет при Президенте Российской Федерации  по противодействию коррупции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ru-RU" sz="1200" dirty="0">
                <a:latin typeface="+mn-lt"/>
              </a:rPr>
              <a:t>Комиссия по координации деятельности федеральных органов исполнительной власти, иных</a:t>
            </a:r>
            <a:r>
              <a:rPr lang="en-US" sz="1200" dirty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государственных органов по осуществлению</a:t>
            </a:r>
            <a:r>
              <a:rPr lang="en-US" sz="1200" dirty="0">
                <a:latin typeface="+mn-lt"/>
              </a:rPr>
              <a:t> </a:t>
            </a:r>
            <a:r>
              <a:rPr lang="ru-RU" sz="1200" dirty="0">
                <a:latin typeface="+mn-lt"/>
              </a:rPr>
              <a:t>международных договоров Российской Федерации в области противодействия коррупции</a:t>
            </a:r>
            <a:endParaRPr lang="en-US" sz="1200" dirty="0"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ru-RU" sz="1200" dirty="0">
                <a:latin typeface="+mn-lt"/>
              </a:rPr>
              <a:t>Генеральная прокуратура Российской Федерации</a:t>
            </a:r>
          </a:p>
        </p:txBody>
      </p:sp>
      <p:sp>
        <p:nvSpPr>
          <p:cNvPr id="28" name="Прямоугольник 2">
            <a:extLst>
              <a:ext uri="{FF2B5EF4-FFF2-40B4-BE49-F238E27FC236}">
                <a16:creationId xmlns:a16="http://schemas.microsoft.com/office/drawing/2014/main" id="{DDDAF012-AB29-4279-999C-E4425D485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643" y="1896828"/>
            <a:ext cx="30807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НА ФЕДЕРАЛЬНОМ УРОВНЕ</a:t>
            </a:r>
            <a:endParaRPr lang="ru-RU" altLang="ru-RU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33DB501-C404-42C9-B187-80A2DF6BF739}"/>
              </a:ext>
            </a:extLst>
          </p:cNvPr>
          <p:cNvSpPr/>
          <p:nvPr/>
        </p:nvSpPr>
        <p:spPr>
          <a:xfrm>
            <a:off x="2037299" y="3713509"/>
            <a:ext cx="8117404" cy="826848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2E8A810-B190-479B-9899-5766FFA6078F}"/>
              </a:ext>
            </a:extLst>
          </p:cNvPr>
          <p:cNvSpPr/>
          <p:nvPr/>
        </p:nvSpPr>
        <p:spPr>
          <a:xfrm>
            <a:off x="2920367" y="3469654"/>
            <a:ext cx="6351266" cy="465137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/>
          </a:p>
        </p:txBody>
      </p:sp>
      <p:sp>
        <p:nvSpPr>
          <p:cNvPr id="32" name="Прямоугольник 14">
            <a:extLst>
              <a:ext uri="{FF2B5EF4-FFF2-40B4-BE49-F238E27FC236}">
                <a16:creationId xmlns:a16="http://schemas.microsoft.com/office/drawing/2014/main" id="{FFB67862-EA46-4F7F-AF2F-120204CB1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755" y="3986853"/>
            <a:ext cx="77369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1200" dirty="0">
                <a:latin typeface="+mn-lt"/>
              </a:rPr>
              <a:t>Комиссии субъектов Российской Федерации по координации работы по противодействию коррупции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1200" dirty="0">
                <a:latin typeface="+mn-lt"/>
              </a:rPr>
              <a:t>Прокуратуры субъектов Российской Федерации</a:t>
            </a:r>
          </a:p>
        </p:txBody>
      </p:sp>
      <p:sp>
        <p:nvSpPr>
          <p:cNvPr id="33" name="Прямоугольник 15">
            <a:extLst>
              <a:ext uri="{FF2B5EF4-FFF2-40B4-BE49-F238E27FC236}">
                <a16:creationId xmlns:a16="http://schemas.microsoft.com/office/drawing/2014/main" id="{73097574-38BC-454E-9761-2FF5E832E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507" y="3525216"/>
            <a:ext cx="5616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НА УРОВНЕ СУБЪЕКТОВ РОССИЙСКОЙ ФЕДЕРАЦИИ</a:t>
            </a:r>
          </a:p>
        </p:txBody>
      </p: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00C3B6F5-B79F-4639-9B8A-1F85E1890C3E}"/>
              </a:ext>
            </a:extLst>
          </p:cNvPr>
          <p:cNvSpPr>
            <a:spLocks noChangeAspect="1"/>
          </p:cNvSpPr>
          <p:nvPr/>
        </p:nvSpPr>
        <p:spPr>
          <a:xfrm rot="10800000">
            <a:off x="5966619" y="3254641"/>
            <a:ext cx="258763" cy="168275"/>
          </a:xfrm>
          <a:prstGeom prst="triangle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37" name="Равнобедренный треугольник 36">
            <a:extLst>
              <a:ext uri="{FF2B5EF4-FFF2-40B4-BE49-F238E27FC236}">
                <a16:creationId xmlns:a16="http://schemas.microsoft.com/office/drawing/2014/main" id="{E97E71FE-1444-4B55-9226-AC14FF4D7963}"/>
              </a:ext>
            </a:extLst>
          </p:cNvPr>
          <p:cNvSpPr>
            <a:spLocks noChangeAspect="1"/>
          </p:cNvSpPr>
          <p:nvPr/>
        </p:nvSpPr>
        <p:spPr>
          <a:xfrm rot="10800000">
            <a:off x="5966619" y="4551178"/>
            <a:ext cx="258763" cy="168275"/>
          </a:xfrm>
          <a:prstGeom prst="triangle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927CF2A-4DDE-41A8-B014-001E5E05E856}"/>
              </a:ext>
            </a:extLst>
          </p:cNvPr>
          <p:cNvSpPr/>
          <p:nvPr/>
        </p:nvSpPr>
        <p:spPr>
          <a:xfrm>
            <a:off x="2304563" y="5021104"/>
            <a:ext cx="7582875" cy="865080"/>
          </a:xfrm>
          <a:prstGeom prst="rect">
            <a:avLst/>
          </a:prstGeom>
          <a:solidFill>
            <a:srgbClr val="5793CF"/>
          </a:solidFill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>
              <a:solidFill>
                <a:srgbClr val="5793CF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741A6E8-4C97-4B37-BD66-991F3A21EE19}"/>
              </a:ext>
            </a:extLst>
          </p:cNvPr>
          <p:cNvSpPr/>
          <p:nvPr/>
        </p:nvSpPr>
        <p:spPr>
          <a:xfrm>
            <a:off x="2850040" y="4813701"/>
            <a:ext cx="6491920" cy="448870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DBD3AC-A9B2-438D-AB7A-2C683A3D6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  <p:sp>
        <p:nvSpPr>
          <p:cNvPr id="35" name="Прямоугольник 17">
            <a:extLst>
              <a:ext uri="{FF2B5EF4-FFF2-40B4-BE49-F238E27FC236}">
                <a16:creationId xmlns:a16="http://schemas.microsoft.com/office/drawing/2014/main" id="{97F229B6-4AB2-40B8-A97D-90A38176D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288" y="4883317"/>
            <a:ext cx="34674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НА МУНИЦИПАЛЬНОМ УРОВНЕ </a:t>
            </a:r>
            <a:endParaRPr lang="ru-RU" altLang="ru-RU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Прямоугольник 16">
            <a:extLst>
              <a:ext uri="{FF2B5EF4-FFF2-40B4-BE49-F238E27FC236}">
                <a16:creationId xmlns:a16="http://schemas.microsoft.com/office/drawing/2014/main" id="{260768EE-28D9-47A0-B234-50A21E031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866" y="5316388"/>
            <a:ext cx="728826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Комиссии органов местного самоуправления по противодействию коррупции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ru-RU" altLang="ru-RU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Городские (районные, межрайонные)</a:t>
            </a:r>
            <a:r>
              <a:rPr lang="en-US" altLang="ru-RU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</a:t>
            </a:r>
            <a:r>
              <a:rPr lang="ru-RU" altLang="ru-RU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прокуратуры  </a:t>
            </a:r>
          </a:p>
        </p:txBody>
      </p:sp>
    </p:spTree>
    <p:extLst>
      <p:ext uri="{BB962C8B-B14F-4D97-AF65-F5344CB8AC3E}">
        <p14:creationId xmlns:p14="http://schemas.microsoft.com/office/powerpoint/2010/main" val="55412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2" grpId="0"/>
      <p:bldP spid="23" grpId="0"/>
      <p:bldP spid="14" grpId="0"/>
      <p:bldP spid="21" grpId="0" animBg="1"/>
      <p:bldP spid="24" grpId="0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2" grpId="0"/>
      <p:bldP spid="33" grpId="0"/>
      <p:bldP spid="36" grpId="0" animBg="1"/>
      <p:bldP spid="37" grpId="0" animBg="1"/>
      <p:bldP spid="38" grpId="0" animBg="1"/>
      <p:bldP spid="31" grpId="0" animBg="1"/>
      <p:bldP spid="35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BEC80DE-E4DA-4AA2-BD4C-4C0220F63C65}"/>
              </a:ext>
            </a:extLst>
          </p:cNvPr>
          <p:cNvSpPr/>
          <p:nvPr/>
        </p:nvSpPr>
        <p:spPr>
          <a:xfrm rot="16200000">
            <a:off x="2667000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2A55EB3-524A-497B-BE4F-CB46AE009793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579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314954DC-5111-4865-B821-F84B1B4BC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EBC07B85-E2E2-4AAA-AFFB-241F756BB5F8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</a:t>
            </a:r>
            <a:r>
              <a:rPr lang="en-US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2</a:t>
            </a:r>
            <a:endParaRPr lang="ru-RU" altLang="ru-RU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0CD53-B3A0-4E2F-9E10-66807A701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14</a:t>
            </a:fld>
            <a:endParaRPr lang="ru-RU" alt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403E1-E9DE-4C9D-87BF-5D4E5301BFAD}"/>
              </a:ext>
            </a:extLst>
          </p:cNvPr>
          <p:cNvSpPr txBox="1"/>
          <p:nvPr/>
        </p:nvSpPr>
        <p:spPr>
          <a:xfrm>
            <a:off x="1059255" y="904562"/>
            <a:ext cx="1007650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5793CF"/>
                </a:solidFill>
              </a:rPr>
              <a:t>ПОЛНОМОЧИЯ ПРАВИТЕЛЬСТВА РФ </a:t>
            </a:r>
          </a:p>
          <a:p>
            <a:pPr algn="ctr"/>
            <a:r>
              <a:rPr lang="ru-RU" b="1" dirty="0">
                <a:solidFill>
                  <a:srgbClr val="5793CF"/>
                </a:solidFill>
              </a:rPr>
              <a:t>В ОБЛАСТИ ПРОТИВОДЕЙСТВИЯ КОРРУПЦИИ </a:t>
            </a:r>
            <a:endParaRPr lang="ru-RU" sz="2000" b="1" dirty="0">
              <a:solidFill>
                <a:srgbClr val="5793CF"/>
              </a:solidFill>
              <a:latin typeface="+mn-lt"/>
            </a:endParaRPr>
          </a:p>
        </p:txBody>
      </p:sp>
      <p:sp>
        <p:nvSpPr>
          <p:cNvPr id="28" name="Прямоугольник 2">
            <a:extLst>
              <a:ext uri="{FF2B5EF4-FFF2-40B4-BE49-F238E27FC236}">
                <a16:creationId xmlns:a16="http://schemas.microsoft.com/office/drawing/2014/main" id="{DDDAF012-AB29-4279-999C-E4425D485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643" y="1896828"/>
            <a:ext cx="30807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ru-RU" altLang="ru-RU" sz="1600" b="1" dirty="0">
                <a:solidFill>
                  <a:schemeClr val="bg1"/>
                </a:solidFill>
                <a:latin typeface="+mn-lt"/>
              </a:rPr>
              <a:t>НА ФЕДЕРАЛЬНОМ УРОВНЕ</a:t>
            </a:r>
            <a:endParaRPr lang="ru-RU" altLang="ru-RU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C9741906-3F75-410B-9E5B-5D38D03433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45" y="1743997"/>
            <a:ext cx="8222120" cy="616659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DBD3AC-A9B2-438D-AB7A-2C683A3D6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3" y="5637257"/>
            <a:ext cx="5802525" cy="17208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46F820-3C2F-446B-9237-16F51EFAED15}"/>
              </a:ext>
            </a:extLst>
          </p:cNvPr>
          <p:cNvSpPr/>
          <p:nvPr/>
        </p:nvSpPr>
        <p:spPr>
          <a:xfrm>
            <a:off x="1773936" y="1876284"/>
            <a:ext cx="4180649" cy="13592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FFC07C8-362C-4919-B200-D13C42EA3B35}"/>
              </a:ext>
            </a:extLst>
          </p:cNvPr>
          <p:cNvSpPr/>
          <p:nvPr/>
        </p:nvSpPr>
        <p:spPr>
          <a:xfrm>
            <a:off x="6225223" y="1876284"/>
            <a:ext cx="4180649" cy="13592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BB43B93-FFA6-427C-AE3A-8F2E92C4505B}"/>
              </a:ext>
            </a:extLst>
          </p:cNvPr>
          <p:cNvSpPr/>
          <p:nvPr/>
        </p:nvSpPr>
        <p:spPr>
          <a:xfrm>
            <a:off x="1999349" y="1718700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99452A-06F8-4FDC-A620-269BD8E4304A}"/>
              </a:ext>
            </a:extLst>
          </p:cNvPr>
          <p:cNvSpPr txBox="1"/>
          <p:nvPr/>
        </p:nvSpPr>
        <p:spPr>
          <a:xfrm>
            <a:off x="1914399" y="2181208"/>
            <a:ext cx="38031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Определение основных направлений деятельности исполнительной власти в сфере противодействия коррупции</a:t>
            </a:r>
            <a:endParaRPr lang="ru-R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682C57-F79F-46E2-8117-D71ACEB8EE7E}"/>
              </a:ext>
            </a:extLst>
          </p:cNvPr>
          <p:cNvSpPr txBox="1"/>
          <p:nvPr/>
        </p:nvSpPr>
        <p:spPr>
          <a:xfrm>
            <a:off x="6389476" y="2090143"/>
            <a:ext cx="40285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Разработка мер, направленных на предупреждение и выявление фактов коррупции в органах исполнительной власти, а также их практическая реализация.</a:t>
            </a:r>
            <a:endParaRPr lang="ru-RU" sz="1400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D7936C79-1186-4658-BF47-D0276FAEE0BA}"/>
              </a:ext>
            </a:extLst>
          </p:cNvPr>
          <p:cNvSpPr/>
          <p:nvPr/>
        </p:nvSpPr>
        <p:spPr>
          <a:xfrm>
            <a:off x="6482050" y="1718700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100" b="1" dirty="0"/>
          </a:p>
        </p:txBody>
      </p:sp>
    </p:spTree>
    <p:extLst>
      <p:ext uri="{BB962C8B-B14F-4D97-AF65-F5344CB8AC3E}">
        <p14:creationId xmlns:p14="http://schemas.microsoft.com/office/powerpoint/2010/main" val="30310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0" grpId="0" animBg="1"/>
      <p:bldP spid="22" grpId="0"/>
      <p:bldP spid="23" grpId="0"/>
      <p:bldP spid="21" grpId="0" animBg="1"/>
      <p:bldP spid="24" grpId="0"/>
      <p:bldP spid="28" grpId="0"/>
      <p:bldP spid="6" grpId="0" animBg="1"/>
      <p:bldP spid="26" grpId="0" animBg="1"/>
      <p:bldP spid="14" grpId="0" animBg="1"/>
      <p:bldP spid="30" grpId="0"/>
      <p:bldP spid="31" grpId="0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BEC80DE-E4DA-4AA2-BD4C-4C0220F63C65}"/>
              </a:ext>
            </a:extLst>
          </p:cNvPr>
          <p:cNvSpPr/>
          <p:nvPr/>
        </p:nvSpPr>
        <p:spPr>
          <a:xfrm rot="16200000">
            <a:off x="2667000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2A55EB3-524A-497B-BE4F-CB46AE009793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579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314954DC-5111-4865-B821-F84B1B4BC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EBC07B85-E2E2-4AAA-AFFB-241F756BB5F8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</a:t>
            </a:r>
            <a:r>
              <a:rPr lang="en-US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2</a:t>
            </a:r>
            <a:endParaRPr lang="ru-RU" altLang="ru-RU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0CD53-B3A0-4E2F-9E10-66807A701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15</a:t>
            </a:fld>
            <a:endParaRPr lang="ru-RU" alt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403E1-E9DE-4C9D-87BF-5D4E5301BFAD}"/>
              </a:ext>
            </a:extLst>
          </p:cNvPr>
          <p:cNvSpPr txBox="1"/>
          <p:nvPr/>
        </p:nvSpPr>
        <p:spPr>
          <a:xfrm>
            <a:off x="1059255" y="904562"/>
            <a:ext cx="10076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5793CF"/>
                </a:solidFill>
              </a:rPr>
              <a:t>ПОДРАЗДЕЛЕНИЯ ПРАВООХРАНИТЕЛЬНЫХ ОРГАНОВ</a:t>
            </a:r>
            <a:endParaRPr lang="ru-RU" sz="2000" b="1" dirty="0">
              <a:solidFill>
                <a:srgbClr val="5793CF"/>
              </a:solidFill>
              <a:latin typeface="+mn-l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DBD3AC-A9B2-438D-AB7A-2C683A3D6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3" y="5637257"/>
            <a:ext cx="5802525" cy="17208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46F820-3C2F-446B-9237-16F51EFAED15}"/>
              </a:ext>
            </a:extLst>
          </p:cNvPr>
          <p:cNvSpPr/>
          <p:nvPr/>
        </p:nvSpPr>
        <p:spPr>
          <a:xfrm>
            <a:off x="1059256" y="1684250"/>
            <a:ext cx="8625420" cy="70038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99452A-06F8-4FDC-A620-269BD8E4304A}"/>
              </a:ext>
            </a:extLst>
          </p:cNvPr>
          <p:cNvSpPr txBox="1"/>
          <p:nvPr/>
        </p:nvSpPr>
        <p:spPr>
          <a:xfrm>
            <a:off x="1267491" y="1925673"/>
            <a:ext cx="7674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Управление по надзору за исполнением законодательства о противодействии коррупции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8800B49-2412-4062-B746-B5E3383BCBC7}"/>
              </a:ext>
            </a:extLst>
          </p:cNvPr>
          <p:cNvSpPr/>
          <p:nvPr/>
        </p:nvSpPr>
        <p:spPr>
          <a:xfrm>
            <a:off x="1059256" y="2647243"/>
            <a:ext cx="8625420" cy="6756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F5CACBD-40C8-4938-BB61-BA7AB3DE26B6}"/>
              </a:ext>
            </a:extLst>
          </p:cNvPr>
          <p:cNvSpPr/>
          <p:nvPr/>
        </p:nvSpPr>
        <p:spPr>
          <a:xfrm>
            <a:off x="1367226" y="2489658"/>
            <a:ext cx="4286661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b="1" dirty="0"/>
              <a:t>СЛЕДСТВЕННЫЙ КОМИТЕТ РФ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77A66D-A29E-4DFB-A77B-2ACDCD60E123}"/>
              </a:ext>
            </a:extLst>
          </p:cNvPr>
          <p:cNvSpPr txBox="1"/>
          <p:nvPr/>
        </p:nvSpPr>
        <p:spPr>
          <a:xfrm>
            <a:off x="1267491" y="2901263"/>
            <a:ext cx="6606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Проведение расследований преступлений коррупционной направленности.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F5040B9-3F5C-430E-AFE6-F0172438B56D}"/>
              </a:ext>
            </a:extLst>
          </p:cNvPr>
          <p:cNvSpPr/>
          <p:nvPr/>
        </p:nvSpPr>
        <p:spPr>
          <a:xfrm>
            <a:off x="1059256" y="3625874"/>
            <a:ext cx="8625420" cy="70866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BDB2B2E5-4B26-4469-A9EE-BCBB6E5C2083}"/>
              </a:ext>
            </a:extLst>
          </p:cNvPr>
          <p:cNvSpPr/>
          <p:nvPr/>
        </p:nvSpPr>
        <p:spPr>
          <a:xfrm>
            <a:off x="1367227" y="3468289"/>
            <a:ext cx="4286661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b="1" dirty="0"/>
              <a:t>МИНИСТЕРСТВО ВНУТРЕННИХ ДЕЛ РФ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73FD48-FB08-4D20-AECA-589C1B61F9C6}"/>
              </a:ext>
            </a:extLst>
          </p:cNvPr>
          <p:cNvSpPr txBox="1"/>
          <p:nvPr/>
        </p:nvSpPr>
        <p:spPr>
          <a:xfrm>
            <a:off x="1267491" y="3867297"/>
            <a:ext cx="7674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Главное управления экономической безопасности и противодействия коррупции МВД РФ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851D9B4-1044-454F-B293-D236F94C2AAB}"/>
              </a:ext>
            </a:extLst>
          </p:cNvPr>
          <p:cNvSpPr/>
          <p:nvPr/>
        </p:nvSpPr>
        <p:spPr>
          <a:xfrm>
            <a:off x="1059256" y="4655681"/>
            <a:ext cx="8625420" cy="11010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95B25B0-D376-4326-8794-F1605CDE27DE}"/>
              </a:ext>
            </a:extLst>
          </p:cNvPr>
          <p:cNvSpPr/>
          <p:nvPr/>
        </p:nvSpPr>
        <p:spPr>
          <a:xfrm>
            <a:off x="1367227" y="4498096"/>
            <a:ext cx="4286661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b="1" dirty="0"/>
              <a:t>ФЕДЕРАЛЬНАЯ СЛУЖБА БЕЗОПАСНОСТИ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7DF78C-4330-42EE-A135-235EDD8F825A}"/>
              </a:ext>
            </a:extLst>
          </p:cNvPr>
          <p:cNvSpPr txBox="1"/>
          <p:nvPr/>
        </p:nvSpPr>
        <p:spPr>
          <a:xfrm>
            <a:off x="1267491" y="4898593"/>
            <a:ext cx="78656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Разработка и осуществление во взаимодействии с другими государственными органами меры по борьбе с коррупцией, проведения оперативно-розыскных мероприятий по выявлению, предупреждению, пресечению и раскрытию коррупции.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1B6E6A-9FEE-4DFE-8C81-F5C40E5E8F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820" y="1443050"/>
            <a:ext cx="1096712" cy="99931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AB0094-11B7-44C3-91A8-12AB28707E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468" y="2500319"/>
            <a:ext cx="987416" cy="98741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B8C12B-DC9B-4A5B-842C-8DD61123AF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198" y="3566890"/>
            <a:ext cx="1579956" cy="91400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AE6CC9-E97A-4356-9DFD-F5122AE6A3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469" y="4562742"/>
            <a:ext cx="737415" cy="1365853"/>
          </a:xfrm>
          <a:prstGeom prst="rect">
            <a:avLst/>
          </a:prstGeom>
        </p:spPr>
      </p:pic>
      <p:sp>
        <p:nvSpPr>
          <p:cNvPr id="61" name="Прямоугольник 60">
            <a:extLst>
              <a:ext uri="{FF2B5EF4-FFF2-40B4-BE49-F238E27FC236}">
                <a16:creationId xmlns:a16="http://schemas.microsoft.com/office/drawing/2014/main" id="{DFD980B4-CA4D-4A9B-A154-D6E43632B19C}"/>
              </a:ext>
            </a:extLst>
          </p:cNvPr>
          <p:cNvSpPr/>
          <p:nvPr/>
        </p:nvSpPr>
        <p:spPr>
          <a:xfrm>
            <a:off x="1367226" y="1510689"/>
            <a:ext cx="4286661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dirty="0"/>
              <a:t>Г</a:t>
            </a:r>
            <a:r>
              <a:rPr lang="ru-RU" sz="1400" b="1" dirty="0"/>
              <a:t>ЕНЕРАЛЬНАЯ ПРОКУРАТУРА РФ</a:t>
            </a:r>
          </a:p>
        </p:txBody>
      </p:sp>
    </p:spTree>
    <p:extLst>
      <p:ext uri="{BB962C8B-B14F-4D97-AF65-F5344CB8AC3E}">
        <p14:creationId xmlns:p14="http://schemas.microsoft.com/office/powerpoint/2010/main" val="28140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0" grpId="0" animBg="1"/>
      <p:bldP spid="22" grpId="0"/>
      <p:bldP spid="23" grpId="0"/>
      <p:bldP spid="21" grpId="0" animBg="1"/>
      <p:bldP spid="24" grpId="0"/>
      <p:bldP spid="6" grpId="0" animBg="1"/>
      <p:bldP spid="30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BEC80DE-E4DA-4AA2-BD4C-4C0220F63C65}"/>
              </a:ext>
            </a:extLst>
          </p:cNvPr>
          <p:cNvSpPr/>
          <p:nvPr/>
        </p:nvSpPr>
        <p:spPr>
          <a:xfrm rot="16200000">
            <a:off x="2667000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2A55EB3-524A-497B-BE4F-CB46AE009793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579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314954DC-5111-4865-B821-F84B1B4BC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EBC07B85-E2E2-4AAA-AFFB-241F756BB5F8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</a:t>
            </a:r>
            <a:r>
              <a:rPr lang="en-US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2</a:t>
            </a:r>
            <a:endParaRPr lang="ru-RU" altLang="ru-RU" sz="32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0CD53-B3A0-4E2F-9E10-66807A701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16</a:t>
            </a:fld>
            <a:endParaRPr lang="ru-RU" alt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403E1-E9DE-4C9D-87BF-5D4E5301BFAD}"/>
              </a:ext>
            </a:extLst>
          </p:cNvPr>
          <p:cNvSpPr txBox="1"/>
          <p:nvPr/>
        </p:nvSpPr>
        <p:spPr>
          <a:xfrm>
            <a:off x="1059255" y="763882"/>
            <a:ext cx="1007650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5793CF"/>
                </a:solidFill>
              </a:rPr>
              <a:t>ФЕДЕРАЛЬНЫЕ ОРГАНЫ, </a:t>
            </a:r>
          </a:p>
          <a:p>
            <a:pPr algn="ctr"/>
            <a:r>
              <a:rPr lang="ru-RU" b="1" dirty="0">
                <a:solidFill>
                  <a:srgbClr val="5793CF"/>
                </a:solidFill>
              </a:rPr>
              <a:t>ВЫПОЛНЯЮЩИЕ ОТДЕЛЬНЫЕ ФУНКЦИИ В СФЕРЕ ПРОТИВОДЕЙСТВИЯ КОРРУПЦИИ</a:t>
            </a:r>
            <a:endParaRPr lang="ru-RU" sz="2000" b="1" dirty="0">
              <a:solidFill>
                <a:srgbClr val="5793CF"/>
              </a:solidFill>
              <a:latin typeface="+mn-l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DBD3AC-A9B2-438D-AB7A-2C683A3D6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3" y="5637257"/>
            <a:ext cx="5802525" cy="172083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46F820-3C2F-446B-9237-16F51EFAED15}"/>
              </a:ext>
            </a:extLst>
          </p:cNvPr>
          <p:cNvSpPr/>
          <p:nvPr/>
        </p:nvSpPr>
        <p:spPr>
          <a:xfrm>
            <a:off x="1059256" y="1684250"/>
            <a:ext cx="8622074" cy="7757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99452A-06F8-4FDC-A620-269BD8E4304A}"/>
              </a:ext>
            </a:extLst>
          </p:cNvPr>
          <p:cNvSpPr txBox="1"/>
          <p:nvPr/>
        </p:nvSpPr>
        <p:spPr>
          <a:xfrm>
            <a:off x="1267491" y="1921438"/>
            <a:ext cx="7674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ФЕДЕРАЛЬНАЯ СЛУЖБА ПО ФИНАНСОВОМУ МОНИТОРИНГУ,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77A66D-A29E-4DFB-A77B-2ACDCD60E123}"/>
              </a:ext>
            </a:extLst>
          </p:cNvPr>
          <p:cNvSpPr txBox="1"/>
          <p:nvPr/>
        </p:nvSpPr>
        <p:spPr>
          <a:xfrm>
            <a:off x="1267491" y="3039288"/>
            <a:ext cx="6606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ФЕДЕРАЛЬНАЯ СЛУЖБА ФИНАНСОВО-БЮДЖЕТНОГО НАДЗОРА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73FD48-FB08-4D20-AECA-589C1B61F9C6}"/>
              </a:ext>
            </a:extLst>
          </p:cNvPr>
          <p:cNvSpPr txBox="1"/>
          <p:nvPr/>
        </p:nvSpPr>
        <p:spPr>
          <a:xfrm>
            <a:off x="1267491" y="4143495"/>
            <a:ext cx="7674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ФЕДЕРАЛЬНАЯ АНТИМОНОПОЛЬНАЯ СЛУЖБА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7DF78C-4330-42EE-A135-235EDD8F825A}"/>
              </a:ext>
            </a:extLst>
          </p:cNvPr>
          <p:cNvSpPr txBox="1"/>
          <p:nvPr/>
        </p:nvSpPr>
        <p:spPr>
          <a:xfrm>
            <a:off x="1267491" y="5282458"/>
            <a:ext cx="7865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СЧЕТНАЯ ПАЛАТА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A9499AC-CFE1-42C8-A295-8B18F4FE8F85}"/>
              </a:ext>
            </a:extLst>
          </p:cNvPr>
          <p:cNvSpPr/>
          <p:nvPr/>
        </p:nvSpPr>
        <p:spPr>
          <a:xfrm>
            <a:off x="1367227" y="1468891"/>
            <a:ext cx="40010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199C735C-4134-4B12-9595-B031174932C5}"/>
              </a:ext>
            </a:extLst>
          </p:cNvPr>
          <p:cNvSpPr/>
          <p:nvPr/>
        </p:nvSpPr>
        <p:spPr>
          <a:xfrm>
            <a:off x="1059255" y="2784699"/>
            <a:ext cx="8622075" cy="7757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06CDE140-FA3C-45A5-B92A-EF3BEA464D2C}"/>
              </a:ext>
            </a:extLst>
          </p:cNvPr>
          <p:cNvSpPr/>
          <p:nvPr/>
        </p:nvSpPr>
        <p:spPr>
          <a:xfrm>
            <a:off x="1367227" y="2569340"/>
            <a:ext cx="40010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C008F31D-E500-4894-B7E2-040C1FFB7811}"/>
              </a:ext>
            </a:extLst>
          </p:cNvPr>
          <p:cNvSpPr/>
          <p:nvPr/>
        </p:nvSpPr>
        <p:spPr>
          <a:xfrm>
            <a:off x="1059256" y="3908650"/>
            <a:ext cx="8622074" cy="7757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027B9D41-2910-4755-9459-438B046C4B99}"/>
              </a:ext>
            </a:extLst>
          </p:cNvPr>
          <p:cNvSpPr/>
          <p:nvPr/>
        </p:nvSpPr>
        <p:spPr>
          <a:xfrm>
            <a:off x="1367227" y="3693291"/>
            <a:ext cx="40010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985AFF47-0070-4970-9EFE-84E7E99119B3}"/>
              </a:ext>
            </a:extLst>
          </p:cNvPr>
          <p:cNvSpPr/>
          <p:nvPr/>
        </p:nvSpPr>
        <p:spPr>
          <a:xfrm>
            <a:off x="1059256" y="5066832"/>
            <a:ext cx="8622074" cy="7757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72A9990A-3FB3-4C36-8208-707CD8DEBA8D}"/>
              </a:ext>
            </a:extLst>
          </p:cNvPr>
          <p:cNvSpPr/>
          <p:nvPr/>
        </p:nvSpPr>
        <p:spPr>
          <a:xfrm>
            <a:off x="1367227" y="4851473"/>
            <a:ext cx="40010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053FAE-C338-4A63-9EBB-5E6D962358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412" y="1454564"/>
            <a:ext cx="1066303" cy="106630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5A4FF87-E7E8-4347-9A44-FB235D6632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89" y="3725767"/>
            <a:ext cx="1092825" cy="12754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BE55ED-21EC-49E4-8EDF-77719320E6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474" y="2578689"/>
            <a:ext cx="1196679" cy="11335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73F9E4-C2A8-4E00-9263-8202B798FC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358" y="5066832"/>
            <a:ext cx="931486" cy="10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0" grpId="0" animBg="1"/>
      <p:bldP spid="22" grpId="0"/>
      <p:bldP spid="23" grpId="0"/>
      <p:bldP spid="21" grpId="0" animBg="1"/>
      <p:bldP spid="24" grpId="0"/>
      <p:bldP spid="6" grpId="0" animBg="1"/>
      <p:bldP spid="30" grpId="0"/>
      <p:bldP spid="35" grpId="0"/>
      <p:bldP spid="38" grpId="0"/>
      <p:bldP spid="41" grpId="0"/>
      <p:bldP spid="26" grpId="0" animBg="1"/>
      <p:bldP spid="32" grpId="0" animBg="1"/>
      <p:bldP spid="42" grpId="0" animBg="1"/>
      <p:bldP spid="43" grpId="0" animBg="1"/>
      <p:bldP spid="44" grpId="0" animBg="1"/>
      <p:bldP spid="47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94E5BE8-1822-4523-9040-14306DC2A4BC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357048-79A9-4FF2-B6B6-04238D1221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9" name="Прямоугольник 18"/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9A5C54-3DFC-4C26-9A0F-096FB9194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A9CE61-90D0-47F5-84FF-C6FCDA0A9241}" type="slidenum">
              <a:rPr lang="ru-RU" altLang="ru-RU" smtClean="0"/>
              <a:pPr>
                <a:defRPr/>
              </a:pPr>
              <a:t>2</a:t>
            </a:fld>
            <a:endParaRPr lang="ru-RU" altLang="ru-RU" dirty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5A4994-5E0F-4CF4-9171-BC64FE764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C3DDC6-F0CE-4CB5-A09F-0CA4613D8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186" y="246583"/>
            <a:ext cx="736906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300" i="1" dirty="0"/>
              <a:t>«Коррупция уже не представляет собой локальную проблему, а превратилась в транснациональное явление, которое затрагивает общество и экономику всех стран»</a:t>
            </a:r>
            <a:endParaRPr lang="ru-RU" altLang="ru-RU" sz="13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E1221DD-BA75-4A62-957D-AFA1EA435B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96" y="1157803"/>
            <a:ext cx="2764448" cy="23085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9B9A19-414D-44CB-89D3-58E669771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2310" y="1153277"/>
            <a:ext cx="56975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b="1" dirty="0">
                <a:solidFill>
                  <a:srgbClr val="F24B55"/>
                </a:solidFill>
              </a:rPr>
              <a:t>ЗАКОНОДАТЕЛЬСТВО</a:t>
            </a:r>
            <a:r>
              <a:rPr lang="ru-RU" altLang="ru-RU" sz="1400" b="1" dirty="0"/>
              <a:t> </a:t>
            </a:r>
            <a:r>
              <a:rPr lang="ru-RU" altLang="ru-RU" sz="1400" dirty="0"/>
              <a:t>— это внешняя </a:t>
            </a:r>
            <a:r>
              <a:rPr lang="ru-RU" altLang="ru-RU" sz="1400" i="1" dirty="0"/>
              <a:t>форма выражения права</a:t>
            </a:r>
            <a:r>
              <a:rPr lang="ru-RU" altLang="ru-RU" sz="1400" dirty="0"/>
              <a:t>, представленная совокупностью всех действующих в государстве законодательных актов.</a:t>
            </a:r>
            <a:endParaRPr lang="ru-RU" altLang="ru-RU" sz="1400" dirty="0">
              <a:solidFill>
                <a:srgbClr val="09469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7DFDB0-0F44-450B-B4F1-92D083DF4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186" y="1976166"/>
            <a:ext cx="568166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400" b="1" dirty="0">
                <a:solidFill>
                  <a:srgbClr val="F24B55"/>
                </a:solidFill>
              </a:rPr>
              <a:t>АНТИКОРРУПЦИОННЫЙ ПРОЦЕСС </a:t>
            </a:r>
            <a:r>
              <a:rPr lang="ru-RU" altLang="ru-RU" sz="1400" dirty="0"/>
              <a:t>- функционирование политической системы общества в интересах минимизации уровня коррупции, устранения причин и условий, способствующих проявлению коррупции, повышения уровня развития антикоррупционного сознания и поведения в обществе.</a:t>
            </a:r>
          </a:p>
        </p:txBody>
      </p:sp>
      <p:graphicFrame>
        <p:nvGraphicFramePr>
          <p:cNvPr id="44" name="Схема 43">
            <a:extLst>
              <a:ext uri="{FF2B5EF4-FFF2-40B4-BE49-F238E27FC236}">
                <a16:creationId xmlns:a16="http://schemas.microsoft.com/office/drawing/2014/main" id="{6DA398E7-3F4D-4651-872C-D730B9A9D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988383"/>
              </p:ext>
            </p:extLst>
          </p:nvPr>
        </p:nvGraphicFramePr>
        <p:xfrm>
          <a:off x="922144" y="3229942"/>
          <a:ext cx="10308564" cy="2690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1173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7" grpId="0" animBg="1"/>
      <p:bldP spid="20" grpId="0"/>
      <p:bldP spid="17" grpId="0"/>
      <p:bldP spid="22" grpId="0"/>
      <p:bldP spid="24" grpId="0"/>
      <p:bldP spid="25" grpId="0"/>
      <p:bldGraphic spid="4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063B488-050F-4E45-99AC-F9E06FAA0140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B8A0C64-D75F-4C8F-8732-9D0E610D65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9C429F5-F7E4-4942-8A71-C792C7F44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4440238" y="3736975"/>
            <a:ext cx="3333750" cy="2124075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689475" y="3423125"/>
            <a:ext cx="2809875" cy="606264"/>
          </a:xfrm>
          <a:prstGeom prst="rect">
            <a:avLst/>
          </a:prstGeom>
          <a:solidFill>
            <a:srgbClr val="F24B55"/>
          </a:solidFill>
          <a:ln>
            <a:solidFill>
              <a:srgbClr val="F3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rgbClr val="F24B55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197946" y="1095375"/>
            <a:ext cx="5796108" cy="1686832"/>
          </a:xfrm>
          <a:prstGeom prst="rect">
            <a:avLst/>
          </a:prstGeom>
          <a:noFill/>
          <a:ln w="28575">
            <a:solidFill>
              <a:srgbClr val="F3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rgbClr val="F24B55"/>
              </a:solidFill>
            </a:endParaRPr>
          </a:p>
        </p:txBody>
      </p:sp>
      <p:sp>
        <p:nvSpPr>
          <p:cNvPr id="5130" name="Прямоугольник 3"/>
          <p:cNvSpPr>
            <a:spLocks noChangeArrowheads="1"/>
          </p:cNvSpPr>
          <p:nvPr/>
        </p:nvSpPr>
        <p:spPr bwMode="auto">
          <a:xfrm>
            <a:off x="2420938" y="1223963"/>
            <a:ext cx="738663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28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ОСНОВНЫЕ ВИДЫ </a:t>
            </a:r>
          </a:p>
          <a:p>
            <a:pPr algn="ctr"/>
            <a:r>
              <a:rPr lang="ru-RU" altLang="ru-RU" sz="28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АНТИКОРРУПЦИОННОГО </a:t>
            </a:r>
            <a:endParaRPr lang="en-US" altLang="ru-RU" sz="2800" b="1" dirty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2800" b="1" dirty="0">
                <a:solidFill>
                  <a:srgbClr val="09469F"/>
                </a:solidFill>
                <a:latin typeface="+mn-lt"/>
                <a:cs typeface="Calibri" panose="020F0502020204030204" pitchFamily="34" charset="0"/>
              </a:rPr>
              <a:t>ПРОЦЕССА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793750" y="3721100"/>
            <a:ext cx="3333750" cy="2124075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04913" y="3423125"/>
            <a:ext cx="2609850" cy="606264"/>
          </a:xfrm>
          <a:prstGeom prst="rect">
            <a:avLst/>
          </a:prstGeom>
          <a:solidFill>
            <a:srgbClr val="F24B55"/>
          </a:solidFill>
          <a:ln>
            <a:solidFill>
              <a:srgbClr val="F3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rgbClr val="F24B55"/>
              </a:solidFill>
            </a:endParaRPr>
          </a:p>
        </p:txBody>
      </p:sp>
      <p:sp>
        <p:nvSpPr>
          <p:cNvPr id="5133" name="Прямоугольник 5"/>
          <p:cNvSpPr>
            <a:spLocks noChangeArrowheads="1"/>
          </p:cNvSpPr>
          <p:nvPr/>
        </p:nvSpPr>
        <p:spPr bwMode="auto">
          <a:xfrm>
            <a:off x="1204913" y="3436938"/>
            <a:ext cx="260508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БОРЬБА </a:t>
            </a:r>
            <a:endParaRPr lang="en-US" altLang="ru-RU" sz="1600" b="1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С КОРРУПЦИЕЙ</a:t>
            </a:r>
            <a:endParaRPr lang="en-US" altLang="ru-RU" sz="1600" b="1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силовое направление антикоррупционного</a:t>
            </a:r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 процесса</a:t>
            </a:r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b="1" dirty="0">
                <a:latin typeface="+mn-lt"/>
                <a:cs typeface="Calibri" panose="020F0502020204030204" pitchFamily="34" charset="0"/>
              </a:rPr>
              <a:t> </a:t>
            </a:r>
            <a:endParaRPr lang="ru-RU" altLang="ru-RU" sz="1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8061325" y="3721100"/>
            <a:ext cx="3333750" cy="2124075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8318500" y="3423125"/>
            <a:ext cx="2835275" cy="606264"/>
          </a:xfrm>
          <a:prstGeom prst="rect">
            <a:avLst/>
          </a:prstGeom>
          <a:solidFill>
            <a:srgbClr val="F24B55"/>
          </a:solidFill>
          <a:ln>
            <a:solidFill>
              <a:srgbClr val="F3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rgbClr val="F24B55"/>
              </a:solidFill>
            </a:endParaRPr>
          </a:p>
        </p:txBody>
      </p:sp>
      <p:sp>
        <p:nvSpPr>
          <p:cNvPr id="5136" name="Прямоугольник 8"/>
          <p:cNvSpPr>
            <a:spLocks noChangeArrowheads="1"/>
          </p:cNvSpPr>
          <p:nvPr/>
        </p:nvSpPr>
        <p:spPr bwMode="auto">
          <a:xfrm>
            <a:off x="8085138" y="3424238"/>
            <a:ext cx="3309937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АНТИКОРРУПЦИОННАЯ </a:t>
            </a:r>
            <a:endParaRPr lang="en-US" altLang="ru-RU" sz="1600" b="1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ПОЛИТИКА</a:t>
            </a:r>
            <a:endParaRPr lang="en-US" altLang="ru-RU" sz="1600" b="1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endParaRPr lang="en-US" altLang="ru-RU" sz="1600" b="1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endParaRPr lang="en-US" altLang="ru-RU" sz="1600" b="1" i="1" dirty="0">
              <a:solidFill>
                <a:srgbClr val="5793CF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b="1" i="1" dirty="0">
                <a:solidFill>
                  <a:srgbClr val="5793CF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политическое </a:t>
            </a:r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направление </a:t>
            </a:r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антикоррупционного </a:t>
            </a:r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процесса</a:t>
            </a:r>
          </a:p>
        </p:txBody>
      </p:sp>
      <p:cxnSp>
        <p:nvCxnSpPr>
          <p:cNvPr id="25" name="Соединительная линия уступом 24"/>
          <p:cNvCxnSpPr>
            <a:cxnSpLocks/>
            <a:stCxn id="10" idx="2"/>
            <a:endCxn id="19" idx="0"/>
          </p:cNvCxnSpPr>
          <p:nvPr/>
        </p:nvCxnSpPr>
        <p:spPr>
          <a:xfrm rot="5400000">
            <a:off x="3982460" y="1309585"/>
            <a:ext cx="640918" cy="3586162"/>
          </a:xfrm>
          <a:prstGeom prst="bentConnector3">
            <a:avLst/>
          </a:prstGeom>
          <a:ln w="28575">
            <a:solidFill>
              <a:srgbClr val="094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cxnSpLocks/>
            <a:stCxn id="10" idx="2"/>
            <a:endCxn id="24" idx="0"/>
          </p:cNvCxnSpPr>
          <p:nvPr/>
        </p:nvCxnSpPr>
        <p:spPr>
          <a:xfrm rot="16200000" flipH="1">
            <a:off x="7595610" y="1282597"/>
            <a:ext cx="640918" cy="3640138"/>
          </a:xfrm>
          <a:prstGeom prst="bentConnector3">
            <a:avLst/>
          </a:prstGeom>
          <a:ln w="28575">
            <a:solidFill>
              <a:srgbClr val="094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Соединительная линия уступом 28"/>
          <p:cNvCxnSpPr>
            <a:cxnSpLocks/>
            <a:stCxn id="10" idx="2"/>
            <a:endCxn id="22" idx="0"/>
          </p:cNvCxnSpPr>
          <p:nvPr/>
        </p:nvCxnSpPr>
        <p:spPr>
          <a:xfrm rot="5400000">
            <a:off x="5774748" y="3101873"/>
            <a:ext cx="640918" cy="1587"/>
          </a:xfrm>
          <a:prstGeom prst="bentConnector3">
            <a:avLst/>
          </a:prstGeom>
          <a:ln w="28575">
            <a:solidFill>
              <a:srgbClr val="094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1" name="Прямоугольник 7"/>
          <p:cNvSpPr>
            <a:spLocks noChangeArrowheads="1"/>
          </p:cNvSpPr>
          <p:nvPr/>
        </p:nvSpPr>
        <p:spPr bwMode="auto">
          <a:xfrm>
            <a:off x="4440238" y="3436938"/>
            <a:ext cx="333375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6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ПРОТИВОДЕЙСТВИЕ </a:t>
            </a:r>
            <a:endParaRPr lang="en-US" altLang="ru-RU" sz="1600" b="1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КОРРУПЦИИ</a:t>
            </a:r>
            <a:endParaRPr lang="en-US" altLang="ru-RU" sz="1600" b="1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  <a:p>
            <a:pPr algn="ctr"/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административно-организационное </a:t>
            </a:r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направление</a:t>
            </a:r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 антикоррупционного </a:t>
            </a:r>
            <a:endParaRPr lang="en-US" altLang="ru-RU" sz="1600" i="1" dirty="0">
              <a:latin typeface="+mn-lt"/>
              <a:cs typeface="Calibri" panose="020F0502020204030204" pitchFamily="34" charset="0"/>
            </a:endParaRPr>
          </a:p>
          <a:p>
            <a:pPr algn="ctr"/>
            <a:r>
              <a:rPr lang="ru-RU" altLang="ru-RU" sz="1600" i="1" dirty="0">
                <a:latin typeface="+mn-lt"/>
                <a:cs typeface="Calibri" panose="020F0502020204030204" pitchFamily="34" charset="0"/>
              </a:rPr>
              <a:t>процесса</a:t>
            </a:r>
          </a:p>
        </p:txBody>
      </p:sp>
      <p:sp>
        <p:nvSpPr>
          <p:cNvPr id="26" name="Заголовок 1"/>
          <p:cNvSpPr txBox="1">
            <a:spLocks/>
          </p:cNvSpPr>
          <p:nvPr/>
        </p:nvSpPr>
        <p:spPr bwMode="auto">
          <a:xfrm>
            <a:off x="795338" y="-96838"/>
            <a:ext cx="806450" cy="103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6" name="Номер слайда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A9CE61-90D0-47F5-84FF-C6FCDA0A9241}" type="slidenum">
              <a:rPr lang="ru-RU" altLang="ru-RU" smtClean="0"/>
              <a:pPr>
                <a:defRPr/>
              </a:pPr>
              <a:t>3</a:t>
            </a:fld>
            <a:endParaRPr lang="ru-RU" alt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52BE68BE-C9BA-431C-84CE-F47D9D2B0041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44" name="Заголовок 1">
            <a:extLst>
              <a:ext uri="{FF2B5EF4-FFF2-40B4-BE49-F238E27FC236}">
                <a16:creationId xmlns:a16="http://schemas.microsoft.com/office/drawing/2014/main" id="{E4EBF428-C0BE-462C-9961-DA957FEA9DE8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697D85-C0E9-4E92-9CEA-0E7B6DC21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C0785F-BDA3-4655-BDCF-301BC4AFF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0" y="1197303"/>
            <a:ext cx="2181392" cy="1727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 animBg="1"/>
      <p:bldP spid="22" grpId="0" animBg="1"/>
      <p:bldP spid="10" grpId="0" animBg="1"/>
      <p:bldP spid="5130" grpId="0"/>
      <p:bldP spid="20" grpId="0" animBg="1"/>
      <p:bldP spid="19" grpId="0" animBg="1"/>
      <p:bldP spid="5133" grpId="0"/>
      <p:bldP spid="23" grpId="0" animBg="1"/>
      <p:bldP spid="24" grpId="0" animBg="1"/>
      <p:bldP spid="5136" grpId="0"/>
      <p:bldP spid="5141" grpId="0"/>
      <p:bldP spid="26" grpId="0"/>
      <p:bldP spid="46" grpId="0" animBg="1"/>
      <p:bldP spid="43" grpId="0" animBg="1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A5AAE39-24FF-4DDA-89E0-65087FBDC1C6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13FBC7-E4FC-48F4-9323-31CBEDEF6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607353-0C6D-4B04-A503-435CC170E6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755650" y="2072481"/>
            <a:ext cx="5162550" cy="4158501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/>
          </a:p>
        </p:txBody>
      </p:sp>
      <p:sp>
        <p:nvSpPr>
          <p:cNvPr id="32" name="Заголовок 1"/>
          <p:cNvSpPr txBox="1">
            <a:spLocks/>
          </p:cNvSpPr>
          <p:nvPr/>
        </p:nvSpPr>
        <p:spPr bwMode="auto">
          <a:xfrm>
            <a:off x="272589" y="869158"/>
            <a:ext cx="11671300" cy="84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altLang="ru-RU" sz="1600" b="1" dirty="0">
                <a:solidFill>
                  <a:srgbClr val="09469F"/>
                </a:solidFill>
              </a:rPr>
              <a:t>ОФИЦИАЛЬНО ПРИНЯТОЕ ОПРЕДЕЛЕНИЕ</a:t>
            </a:r>
            <a:r>
              <a:rPr lang="en-US" altLang="ru-RU" sz="1600" b="1" dirty="0">
                <a:solidFill>
                  <a:srgbClr val="09469F"/>
                </a:solidFill>
              </a:rPr>
              <a:t> </a:t>
            </a:r>
            <a:r>
              <a:rPr lang="ru-RU" altLang="ru-RU" sz="1600" b="1" dirty="0">
                <a:solidFill>
                  <a:srgbClr val="09469F"/>
                </a:solidFill>
              </a:rPr>
              <a:t>ПОНЯТИЙ «КОРРУПЦИЯ»</a:t>
            </a:r>
            <a:r>
              <a:rPr lang="en-US" altLang="ru-RU" sz="1600" b="1" dirty="0">
                <a:solidFill>
                  <a:srgbClr val="09469F"/>
                </a:solidFill>
              </a:rPr>
              <a:t> </a:t>
            </a:r>
            <a:br>
              <a:rPr lang="en-US" altLang="ru-RU" sz="1600" b="1" dirty="0">
                <a:solidFill>
                  <a:srgbClr val="09469F"/>
                </a:solidFill>
              </a:rPr>
            </a:br>
            <a:r>
              <a:rPr lang="ru-RU" altLang="ru-RU" sz="1600" b="1" dirty="0">
                <a:solidFill>
                  <a:srgbClr val="09469F"/>
                </a:solidFill>
              </a:rPr>
              <a:t>И «ПРОТИВОДЕЙСТВИЕ КОРРУПЦИИ» </a:t>
            </a:r>
            <a:br>
              <a:rPr lang="ru-RU" altLang="ru-RU" sz="1600" b="1" dirty="0">
                <a:solidFill>
                  <a:srgbClr val="09469F"/>
                </a:solidFill>
              </a:rPr>
            </a:br>
            <a:r>
              <a:rPr lang="ru-RU" altLang="ru-RU" sz="1600" dirty="0">
                <a:solidFill>
                  <a:srgbClr val="09469F"/>
                </a:solidFill>
              </a:rPr>
              <a:t>(Закон от 25.12.2008 </a:t>
            </a:r>
            <a:r>
              <a:rPr lang="ru-RU" altLang="ru-RU" sz="1600" dirty="0" err="1">
                <a:solidFill>
                  <a:srgbClr val="09469F"/>
                </a:solidFill>
              </a:rPr>
              <a:t>гю</a:t>
            </a:r>
            <a:r>
              <a:rPr lang="ru-RU" altLang="ru-RU" sz="1600" dirty="0">
                <a:solidFill>
                  <a:srgbClr val="09469F"/>
                </a:solidFill>
              </a:rPr>
              <a:t>№ 273-ФЗ «О противодействии коррупции», Статья 1, п.1 и 2)</a:t>
            </a:r>
          </a:p>
        </p:txBody>
      </p:sp>
      <p:sp>
        <p:nvSpPr>
          <p:cNvPr id="33" name="Объект 4"/>
          <p:cNvSpPr txBox="1">
            <a:spLocks/>
          </p:cNvSpPr>
          <p:nvPr/>
        </p:nvSpPr>
        <p:spPr>
          <a:xfrm>
            <a:off x="992188" y="2356644"/>
            <a:ext cx="4903787" cy="3403600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altLang="ru-RU" sz="1500" b="1" dirty="0"/>
              <a:t>1</a:t>
            </a:r>
            <a:r>
              <a:rPr lang="ru-RU" altLang="ru-RU" sz="1500" dirty="0"/>
              <a:t>.Злоупотребление служебным положением, </a:t>
            </a:r>
            <a:r>
              <a:rPr lang="en-US" altLang="ru-RU" sz="1500" dirty="0"/>
              <a:t/>
            </a:r>
            <a:br>
              <a:rPr lang="en-US" altLang="ru-RU" sz="1500" dirty="0"/>
            </a:br>
            <a:r>
              <a:rPr lang="ru-RU" altLang="ru-RU" sz="1500" dirty="0"/>
              <a:t>дача взятки, получение взятки, злоупотребление полномочиями, коммерческий подкуп либо иное незаконное использование физическим лицом</a:t>
            </a:r>
            <a:br>
              <a:rPr lang="ru-RU" altLang="ru-RU" sz="1500" dirty="0"/>
            </a:br>
            <a:r>
              <a:rPr lang="ru-RU" altLang="ru-RU" sz="1500" dirty="0"/>
              <a:t>своего должностного положения вопреки </a:t>
            </a:r>
            <a:r>
              <a:rPr lang="en-US" altLang="ru-RU" sz="1500" dirty="0"/>
              <a:t/>
            </a:r>
            <a:br>
              <a:rPr lang="en-US" altLang="ru-RU" sz="1500" dirty="0"/>
            </a:br>
            <a:r>
              <a:rPr lang="ru-RU" altLang="ru-RU" sz="1500" dirty="0"/>
              <a:t>законным интересам общества и государства </a:t>
            </a:r>
            <a:r>
              <a:rPr lang="en-US" altLang="ru-RU" sz="1500" dirty="0"/>
              <a:t/>
            </a:r>
            <a:br>
              <a:rPr lang="en-US" altLang="ru-RU" sz="1500" dirty="0"/>
            </a:br>
            <a:r>
              <a:rPr lang="ru-RU" altLang="ru-RU" sz="1500" dirty="0"/>
              <a:t>в целях получения выгоды в виде денег, </a:t>
            </a:r>
            <a:r>
              <a:rPr lang="en-US" altLang="ru-RU" sz="1500" dirty="0"/>
              <a:t/>
            </a:r>
            <a:br>
              <a:rPr lang="en-US" altLang="ru-RU" sz="1500" dirty="0"/>
            </a:br>
            <a:r>
              <a:rPr lang="ru-RU" altLang="ru-RU" sz="1500" dirty="0"/>
              <a:t>ценностей,</a:t>
            </a:r>
            <a:r>
              <a:rPr lang="en-US" altLang="ru-RU" sz="1500" dirty="0"/>
              <a:t> </a:t>
            </a:r>
            <a:r>
              <a:rPr lang="ru-RU" altLang="ru-RU" sz="1500" dirty="0"/>
              <a:t>иного имущества или услуг имущественного характера, иных имущественных прав</a:t>
            </a:r>
            <a:r>
              <a:rPr lang="en-US" altLang="ru-RU" sz="1500" dirty="0"/>
              <a:t> </a:t>
            </a:r>
            <a:r>
              <a:rPr lang="ru-RU" altLang="ru-RU" sz="1500" dirty="0"/>
              <a:t>для себя или для третьих лиц либо незаконное предоставление</a:t>
            </a:r>
            <a:r>
              <a:rPr lang="en-US" altLang="ru-RU" sz="1500" dirty="0"/>
              <a:t> </a:t>
            </a:r>
            <a:r>
              <a:rPr lang="ru-RU" altLang="ru-RU" sz="1500" dirty="0"/>
              <a:t>такой выгоды указанному лицу другими физическими лицами;  </a:t>
            </a:r>
          </a:p>
          <a:p>
            <a:pPr marL="0"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altLang="ru-RU" sz="1500" b="1" dirty="0"/>
              <a:t>2</a:t>
            </a:r>
            <a:r>
              <a:rPr lang="ru-RU" altLang="ru-RU" sz="1500" dirty="0"/>
              <a:t>.Совершение указанных  деяний от имени или в интересах юридического лица;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2303611" y="1835945"/>
            <a:ext cx="1947630" cy="415925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b="1" dirty="0"/>
              <a:t>КОРРУПЦИЯ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6227762" y="2072481"/>
            <a:ext cx="5162550" cy="4158501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/>
          </a:p>
        </p:txBody>
      </p:sp>
      <p:sp>
        <p:nvSpPr>
          <p:cNvPr id="34" name="Объект 6"/>
          <p:cNvSpPr txBox="1">
            <a:spLocks/>
          </p:cNvSpPr>
          <p:nvPr/>
        </p:nvSpPr>
        <p:spPr>
          <a:xfrm>
            <a:off x="6424612" y="2432050"/>
            <a:ext cx="4768850" cy="42894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altLang="ru-RU" sz="1500" dirty="0"/>
              <a:t>Деятельность федеральных органов государственной власти, органов государственной власти субъектов Российской Федерации, органов местного самоуправления, институтов гражданского общества, организаций и физических лиц в пределах их полномочий:  </a:t>
            </a:r>
          </a:p>
          <a:p>
            <a:pPr marL="0"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altLang="ru-RU" sz="1500" b="1" dirty="0"/>
              <a:t>а)</a:t>
            </a:r>
            <a:r>
              <a:rPr lang="ru-RU" altLang="ru-RU" sz="1500" dirty="0"/>
              <a:t> по предупреждению коррупции, в том числе </a:t>
            </a:r>
            <a:br>
              <a:rPr lang="ru-RU" altLang="ru-RU" sz="1500" dirty="0"/>
            </a:br>
            <a:r>
              <a:rPr lang="ru-RU" altLang="ru-RU" sz="1500" dirty="0"/>
              <a:t>по выявлению и последующему устранению</a:t>
            </a:r>
            <a:br>
              <a:rPr lang="ru-RU" altLang="ru-RU" sz="1500" dirty="0"/>
            </a:br>
            <a:r>
              <a:rPr lang="ru-RU" altLang="ru-RU" sz="1500" dirty="0"/>
              <a:t>причин коррупции (профилактика коррупции);</a:t>
            </a:r>
          </a:p>
          <a:p>
            <a:pPr marL="0"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altLang="ru-RU" sz="1500" b="1" dirty="0"/>
              <a:t>б)</a:t>
            </a:r>
            <a:r>
              <a:rPr lang="ru-RU" altLang="ru-RU" sz="1500" dirty="0"/>
              <a:t> по выявлению, предупреждению, пресечению, раскрытию и расследованию коррупционных правонарушений (борьба с коррупцией);</a:t>
            </a:r>
          </a:p>
          <a:p>
            <a:pPr marL="0" indent="0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ru-RU" altLang="ru-RU" sz="1500" b="1" dirty="0"/>
              <a:t>в)</a:t>
            </a:r>
            <a:r>
              <a:rPr lang="ru-RU" altLang="ru-RU" sz="1500" dirty="0"/>
              <a:t> по минимизации и (или) ликвидации последствий коррупционных правонарушений.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6741319" y="1864519"/>
            <a:ext cx="4135437" cy="415925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600" b="1" dirty="0"/>
              <a:t>ПРОТИВОДЕЙСТВИЕ КОРРУПЦИИ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A9CE61-90D0-47F5-84FF-C6FCDA0A9241}" type="slidenum">
              <a:rPr lang="ru-RU" altLang="ru-RU" smtClean="0"/>
              <a:pPr>
                <a:defRPr/>
              </a:pPr>
              <a:t>4</a:t>
            </a:fld>
            <a:endParaRPr lang="ru-RU" alt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92C73AA-66DB-4AC9-B257-BD4E4D53FD61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AE179A2B-1F5A-4BDA-AE50-DBDCFD3BD403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075D52-4C95-4D35-B616-5A8940336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</p:spTree>
    <p:extLst>
      <p:ext uri="{BB962C8B-B14F-4D97-AF65-F5344CB8AC3E}">
        <p14:creationId xmlns:p14="http://schemas.microsoft.com/office/powerpoint/2010/main" val="27812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 animBg="1"/>
      <p:bldP spid="32" grpId="0"/>
      <p:bldP spid="33" grpId="0"/>
      <p:bldP spid="37" grpId="0" animBg="1"/>
      <p:bldP spid="39" grpId="0" animBg="1"/>
      <p:bldP spid="34" grpId="0"/>
      <p:bldP spid="40" grpId="0" animBg="1"/>
      <p:bldP spid="5" grpId="0" animBg="1"/>
      <p:bldP spid="23" grpId="0" animBg="1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BCAFBDF-CF5B-427B-837B-1635BE7A27D8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5048EBF-FA6B-445B-AF09-117CA2CA40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9E03BFF-AB08-4A9A-9C69-56B50E042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440238" y="3423125"/>
            <a:ext cx="2938303" cy="2124075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753248" y="1095375"/>
            <a:ext cx="6682154" cy="1333500"/>
          </a:xfrm>
          <a:prstGeom prst="rect">
            <a:avLst/>
          </a:prstGeom>
          <a:noFill/>
          <a:ln w="28575">
            <a:solidFill>
              <a:srgbClr val="F34B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rgbClr val="F24B55"/>
              </a:solidFill>
            </a:endParaRPr>
          </a:p>
        </p:txBody>
      </p:sp>
      <p:sp>
        <p:nvSpPr>
          <p:cNvPr id="8" name="Прямоугольник 3"/>
          <p:cNvSpPr>
            <a:spLocks noChangeArrowheads="1"/>
          </p:cNvSpPr>
          <p:nvPr/>
        </p:nvSpPr>
        <p:spPr bwMode="auto">
          <a:xfrm>
            <a:off x="2420938" y="1223963"/>
            <a:ext cx="73866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2800" b="1" dirty="0">
                <a:solidFill>
                  <a:srgbClr val="09469F"/>
                </a:solidFill>
                <a:latin typeface="+mn-lt"/>
              </a:rPr>
              <a:t>ОСНОВНЫЕ МЕХАНИЗМЫ ПРОТИВОДЕЙСТВИЯ КОРРУПЦИИ</a:t>
            </a:r>
            <a:endParaRPr lang="ru-RU" altLang="ru-RU" sz="2800" b="1" dirty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93750" y="3407250"/>
            <a:ext cx="3333750" cy="2124075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11" name="Прямоугольник 5"/>
          <p:cNvSpPr>
            <a:spLocks noChangeArrowheads="1"/>
          </p:cNvSpPr>
          <p:nvPr/>
        </p:nvSpPr>
        <p:spPr bwMode="auto">
          <a:xfrm>
            <a:off x="917576" y="3790592"/>
            <a:ext cx="320992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600" dirty="0"/>
              <a:t>Выражены в виде принципов противодействия </a:t>
            </a:r>
            <a:r>
              <a:rPr lang="ru-RU" sz="1600" dirty="0" err="1"/>
              <a:t>коррупции</a:t>
            </a:r>
            <a:r>
              <a:rPr lang="ru-RU" altLang="ru-RU" sz="1600" dirty="0" err="1">
                <a:latin typeface="+mn-lt"/>
                <a:cs typeface="Calibri" panose="020F0502020204030204" pitchFamily="34" charset="0"/>
              </a:rPr>
              <a:t>направление</a:t>
            </a:r>
            <a:r>
              <a:rPr lang="ru-RU" altLang="ru-RU" sz="1600" dirty="0">
                <a:latin typeface="+mn-lt"/>
                <a:cs typeface="Calibri" panose="020F0502020204030204" pitchFamily="34" charset="0"/>
              </a:rPr>
              <a:t> антикоррупционного</a:t>
            </a:r>
            <a:endParaRPr lang="en-US" altLang="ru-RU" sz="1600" dirty="0">
              <a:latin typeface="+mn-lt"/>
              <a:cs typeface="Calibri" panose="020F0502020204030204" pitchFamily="34" charset="0"/>
            </a:endParaRPr>
          </a:p>
          <a:p>
            <a:r>
              <a:rPr lang="ru-RU" altLang="ru-RU" sz="1600" dirty="0">
                <a:latin typeface="+mn-lt"/>
                <a:cs typeface="Calibri" panose="020F0502020204030204" pitchFamily="34" charset="0"/>
              </a:rPr>
              <a:t> процесса</a:t>
            </a:r>
            <a:endParaRPr lang="en-US" altLang="ru-RU" sz="16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691279" y="3407250"/>
            <a:ext cx="3703796" cy="2124075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cxnSp>
        <p:nvCxnSpPr>
          <p:cNvPr id="16" name="Соединительная линия уступом 15"/>
          <p:cNvCxnSpPr>
            <a:cxnSpLocks/>
          </p:cNvCxnSpPr>
          <p:nvPr/>
        </p:nvCxnSpPr>
        <p:spPr>
          <a:xfrm rot="16200000" flipH="1">
            <a:off x="7330401" y="1206552"/>
            <a:ext cx="978375" cy="3447177"/>
          </a:xfrm>
          <a:prstGeom prst="bentConnector3">
            <a:avLst/>
          </a:prstGeom>
          <a:ln w="28575">
            <a:solidFill>
              <a:srgbClr val="094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5"/>
          <p:cNvSpPr>
            <a:spLocks noChangeArrowheads="1"/>
          </p:cNvSpPr>
          <p:nvPr/>
        </p:nvSpPr>
        <p:spPr bwMode="auto">
          <a:xfrm>
            <a:off x="4606845" y="3790592"/>
            <a:ext cx="26050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600" dirty="0"/>
              <a:t>Представлены в виде мер по профилактике коррупции.</a:t>
            </a:r>
          </a:p>
        </p:txBody>
      </p:sp>
      <p:sp>
        <p:nvSpPr>
          <p:cNvPr id="27" name="Прямоугольник 5"/>
          <p:cNvSpPr>
            <a:spLocks noChangeArrowheads="1"/>
          </p:cNvSpPr>
          <p:nvPr/>
        </p:nvSpPr>
        <p:spPr bwMode="auto">
          <a:xfrm>
            <a:off x="7884239" y="3790592"/>
            <a:ext cx="351083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600" dirty="0"/>
              <a:t>Выражены в виде основных направлений деятельности органов государственного управления по повышению эффективности противодействия коррупции и ее распространению.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033463" y="3123088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b="1" dirty="0"/>
              <a:t>1</a:t>
            </a:r>
            <a:endParaRPr lang="ru-RU" sz="2200" b="1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4702169" y="3123088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200" b="1" dirty="0"/>
              <a:t>2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7953210" y="3123088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200" b="1" dirty="0"/>
              <a:t>3</a:t>
            </a:r>
          </a:p>
        </p:txBody>
      </p:sp>
      <p:sp>
        <p:nvSpPr>
          <p:cNvPr id="36" name="Номер слайда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5</a:t>
            </a:fld>
            <a:endParaRPr lang="ru-RU" alt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0ED61FB-762E-400F-A7D9-C0A66B55C87E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17E1103E-93B4-4D8F-936A-2BE2A47CB4F3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EBD84B-DF1C-45C0-98E3-7415EB810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cxnSp>
        <p:nvCxnSpPr>
          <p:cNvPr id="33" name="Соединительная линия уступом 15">
            <a:extLst>
              <a:ext uri="{FF2B5EF4-FFF2-40B4-BE49-F238E27FC236}">
                <a16:creationId xmlns:a16="http://schemas.microsoft.com/office/drawing/2014/main" id="{204D1648-152D-4E66-8CA2-256BBE433602}"/>
              </a:ext>
            </a:extLst>
          </p:cNvPr>
          <p:cNvCxnSpPr>
            <a:cxnSpLocks/>
          </p:cNvCxnSpPr>
          <p:nvPr/>
        </p:nvCxnSpPr>
        <p:spPr>
          <a:xfrm rot="5400000">
            <a:off x="3788288" y="1111260"/>
            <a:ext cx="978375" cy="3633700"/>
          </a:xfrm>
          <a:prstGeom prst="bentConnector3">
            <a:avLst>
              <a:gd name="adj1" fmla="val 50000"/>
            </a:avLst>
          </a:prstGeom>
          <a:ln w="28575">
            <a:solidFill>
              <a:srgbClr val="094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Соединительная линия уступом 15">
            <a:extLst>
              <a:ext uri="{FF2B5EF4-FFF2-40B4-BE49-F238E27FC236}">
                <a16:creationId xmlns:a16="http://schemas.microsoft.com/office/drawing/2014/main" id="{FA4A26C6-E26A-4163-8D8D-893C53CD2933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5600114" y="2923085"/>
            <a:ext cx="988422" cy="1"/>
          </a:xfrm>
          <a:prstGeom prst="bentConnector3">
            <a:avLst>
              <a:gd name="adj1" fmla="val 50000"/>
            </a:avLst>
          </a:prstGeom>
          <a:ln w="28575">
            <a:solidFill>
              <a:srgbClr val="094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FA1A434-6103-419C-9239-96BCBE9D14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6" y="942803"/>
            <a:ext cx="1493000" cy="16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 animBg="1"/>
      <p:bldP spid="7" grpId="0" animBg="1"/>
      <p:bldP spid="8" grpId="0"/>
      <p:bldP spid="9" grpId="0" animBg="1"/>
      <p:bldP spid="11" grpId="0"/>
      <p:bldP spid="12" grpId="0" animBg="1"/>
      <p:bldP spid="25" grpId="0"/>
      <p:bldP spid="27" grpId="0"/>
      <p:bldP spid="29" grpId="0" animBg="1"/>
      <p:bldP spid="30" grpId="0" animBg="1"/>
      <p:bldP spid="31" grpId="0" animBg="1"/>
      <p:bldP spid="36" grpId="0" animBg="1"/>
      <p:bldP spid="34" grpId="0" animBg="1"/>
      <p:bldP spid="35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67F3E7D6-2C03-4B23-8B2A-E134E969EF69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34383AF-E9AC-455E-8028-47DC2F317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3ACBBE4-F9A9-4021-96A9-00231674E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819136" y="1591941"/>
            <a:ext cx="3557129" cy="1753830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6" name="Прямоугольник 3"/>
          <p:cNvSpPr>
            <a:spLocks noChangeArrowheads="1"/>
          </p:cNvSpPr>
          <p:nvPr/>
        </p:nvSpPr>
        <p:spPr bwMode="auto">
          <a:xfrm>
            <a:off x="793751" y="896703"/>
            <a:ext cx="106013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600" b="1" dirty="0">
                <a:solidFill>
                  <a:srgbClr val="09469F"/>
                </a:solidFill>
                <a:latin typeface="+mn-lt"/>
              </a:rPr>
              <a:t>ФЕДЕРАЛЬНЫЙ ЗАКОН ОТ 25 ДЕКАБРЯ 2008 Г. № 273 ФЗ «О ПРОТИВОДЕЙСТВИИ КОРРУПЦИИ»:</a:t>
            </a:r>
            <a:endParaRPr lang="ru-RU" altLang="ru-RU" sz="1600" b="1" dirty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93750" y="1576065"/>
            <a:ext cx="2733221" cy="1770409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8" name="Прямоугольник 5"/>
          <p:cNvSpPr>
            <a:spLocks noChangeArrowheads="1"/>
          </p:cNvSpPr>
          <p:nvPr/>
        </p:nvSpPr>
        <p:spPr bwMode="auto">
          <a:xfrm>
            <a:off x="1033463" y="1914401"/>
            <a:ext cx="240981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Определяет порядок представления сведений о доходах и расходах, об имуществе и обязательствах имущественного характера</a:t>
            </a:r>
            <a:endParaRPr lang="ru-RU" altLang="ru-RU" sz="1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691279" y="1576066"/>
            <a:ext cx="3703796" cy="1769706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16" name="Прямоугольник 5"/>
          <p:cNvSpPr>
            <a:spLocks noChangeArrowheads="1"/>
          </p:cNvSpPr>
          <p:nvPr/>
        </p:nvSpPr>
        <p:spPr bwMode="auto">
          <a:xfrm>
            <a:off x="4032524" y="1914401"/>
            <a:ext cx="29678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Налагает ограничения, налагаемые на гражданина, замещавшего должность государственной или муниципальной службы, при заключении с ним трудового или гражданско-правового договора</a:t>
            </a:r>
          </a:p>
        </p:txBody>
      </p:sp>
      <p:sp>
        <p:nvSpPr>
          <p:cNvPr id="17" name="Прямоугольник 5"/>
          <p:cNvSpPr>
            <a:spLocks noChangeArrowheads="1"/>
          </p:cNvSpPr>
          <p:nvPr/>
        </p:nvSpPr>
        <p:spPr bwMode="auto">
          <a:xfrm>
            <a:off x="7957119" y="1914401"/>
            <a:ext cx="320759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ru-RU" sz="1200" dirty="0"/>
              <a:t>Налагает ограничения, налагаемые на гражданина, замещавшего должность государственной или муниципальной службы, при заключении с ним трудового или гражданско-правового договора;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033463" y="1291903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00" b="1" dirty="0"/>
              <a:t>1</a:t>
            </a:r>
            <a:endParaRPr lang="ru-RU" sz="2200" b="1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4440239" y="3782563"/>
            <a:ext cx="2389028" cy="2440540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793750" y="3774590"/>
            <a:ext cx="3333750" cy="2448513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26" name="Прямоугольник 5"/>
          <p:cNvSpPr>
            <a:spLocks noChangeArrowheads="1"/>
          </p:cNvSpPr>
          <p:nvPr/>
        </p:nvSpPr>
        <p:spPr bwMode="auto">
          <a:xfrm>
            <a:off x="992189" y="4215625"/>
            <a:ext cx="293579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Налагает запрет отдельным категориям лиц открывать и иметь счета (вклады), хранить наличные денежные средства и ценности в иностранных банках, расположенных за пределами территории РФ, владеть и (или) пользоваться иностранными финансовыми инструментами</a:t>
            </a:r>
            <a:endParaRPr lang="ru-RU" altLang="ru-RU" sz="1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114336" y="3803818"/>
            <a:ext cx="2303984" cy="2440540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28" name="Прямоугольник 5"/>
          <p:cNvSpPr>
            <a:spLocks noChangeArrowheads="1"/>
          </p:cNvSpPr>
          <p:nvPr/>
        </p:nvSpPr>
        <p:spPr bwMode="auto">
          <a:xfrm>
            <a:off x="4587939" y="4215625"/>
            <a:ext cx="200612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Обязует государственных и муниципальных служащих уведомлять об обращениях в целях склонения к совершению коррупционных правонарушений;</a:t>
            </a:r>
          </a:p>
        </p:txBody>
      </p:sp>
      <p:sp>
        <p:nvSpPr>
          <p:cNvPr id="29" name="Прямоугольник 5"/>
          <p:cNvSpPr>
            <a:spLocks noChangeArrowheads="1"/>
          </p:cNvSpPr>
          <p:nvPr/>
        </p:nvSpPr>
        <p:spPr bwMode="auto">
          <a:xfrm>
            <a:off x="7269752" y="4215625"/>
            <a:ext cx="19791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ru-RU" sz="1200" dirty="0"/>
              <a:t>Обязует организации принимать меры по предупреждению коррупции и вводит ответственность юридических лиц за коррупционные правонарушения;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9705738" y="3782563"/>
            <a:ext cx="1678619" cy="2440540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35" name="Прямоугольник 5"/>
          <p:cNvSpPr>
            <a:spLocks noChangeArrowheads="1"/>
          </p:cNvSpPr>
          <p:nvPr/>
        </p:nvSpPr>
        <p:spPr bwMode="auto">
          <a:xfrm>
            <a:off x="9868738" y="4215625"/>
            <a:ext cx="136451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ru-RU" sz="1200" dirty="0"/>
              <a:t>Определяет порядок ведения реестра лиц, уволенных в связи с утратой доверия.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4038664" y="1277294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200" b="1" dirty="0"/>
              <a:t>2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7926805" y="1277294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200" b="1" dirty="0"/>
              <a:t>3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1033463" y="3486037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200" b="1" dirty="0"/>
              <a:t>4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4669416" y="3486037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200" b="1" dirty="0"/>
              <a:t>5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7341526" y="3486037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200" b="1" dirty="0"/>
              <a:t>6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9952157" y="3486037"/>
            <a:ext cx="549275" cy="531812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2200" b="1" dirty="0"/>
              <a:t>7</a:t>
            </a:r>
          </a:p>
        </p:txBody>
      </p:sp>
      <p:sp>
        <p:nvSpPr>
          <p:cNvPr id="46" name="Номер слайда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6</a:t>
            </a:fld>
            <a:endParaRPr lang="ru-RU" alt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1C015D9D-A739-44FE-B507-A971A0DE59C6}"/>
              </a:ext>
            </a:extLst>
          </p:cNvPr>
          <p:cNvSpPr txBox="1">
            <a:spLocks/>
          </p:cNvSpPr>
          <p:nvPr/>
        </p:nvSpPr>
        <p:spPr bwMode="auto">
          <a:xfrm>
            <a:off x="795338" y="-96838"/>
            <a:ext cx="806450" cy="103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47D10675-AC82-4215-8506-01CE30AF6276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48" name="Заголовок 1">
            <a:extLst>
              <a:ext uri="{FF2B5EF4-FFF2-40B4-BE49-F238E27FC236}">
                <a16:creationId xmlns:a16="http://schemas.microsoft.com/office/drawing/2014/main" id="{402FFE7B-4E16-44F8-9DCC-6B5B321449CD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C29677-F951-4C60-9086-5CDB85D51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</p:spTree>
    <p:extLst>
      <p:ext uri="{BB962C8B-B14F-4D97-AF65-F5344CB8AC3E}">
        <p14:creationId xmlns:p14="http://schemas.microsoft.com/office/powerpoint/2010/main" val="213924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  <p:bldP spid="9" grpId="0" animBg="1"/>
      <p:bldP spid="16" grpId="0"/>
      <p:bldP spid="17" grpId="0"/>
      <p:bldP spid="24" grpId="0" animBg="1"/>
      <p:bldP spid="25" grpId="0" animBg="1"/>
      <p:bldP spid="26" grpId="0"/>
      <p:bldP spid="27" grpId="0" animBg="1"/>
      <p:bldP spid="28" grpId="0"/>
      <p:bldP spid="29" grpId="0"/>
      <p:bldP spid="33" grpId="0" animBg="1"/>
      <p:bldP spid="35" grpId="0"/>
      <p:bldP spid="45" grpId="0"/>
      <p:bldP spid="47" grpId="0" animBg="1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B223CDAA-7143-4D02-8EB6-43CD5D610E46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F0A4F16-CF13-4BA2-8BFD-A2F860C362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B008236-0DCA-41E8-8FE1-5065C6399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  <p:sp>
        <p:nvSpPr>
          <p:cNvPr id="7" name="Прямоугольник 3"/>
          <p:cNvSpPr>
            <a:spLocks noChangeArrowheads="1"/>
          </p:cNvSpPr>
          <p:nvPr/>
        </p:nvSpPr>
        <p:spPr bwMode="auto">
          <a:xfrm>
            <a:off x="793751" y="896703"/>
            <a:ext cx="106013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b="1" dirty="0">
                <a:solidFill>
                  <a:srgbClr val="09469F"/>
                </a:solidFill>
                <a:latin typeface="+mn-lt"/>
              </a:rPr>
              <a:t>ПРАВОВУЮ ОСНОВУ ПРОТИВОДЕЙСТВИЯ КОРРУПЦИИ В РОССИИ СОСТАВЛЯЮТ:</a:t>
            </a:r>
            <a:endParaRPr lang="ru-RU" altLang="ru-RU" b="1" dirty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103" name="Группа 102"/>
          <p:cNvGrpSpPr/>
          <p:nvPr/>
        </p:nvGrpSpPr>
        <p:grpSpPr>
          <a:xfrm>
            <a:off x="793752" y="1585837"/>
            <a:ext cx="10350173" cy="4529213"/>
            <a:chOff x="793752" y="1585837"/>
            <a:chExt cx="10350173" cy="4176931"/>
          </a:xfrm>
          <a:noFill/>
        </p:grpSpPr>
        <p:sp>
          <p:nvSpPr>
            <p:cNvPr id="8" name="Прямоугольник 7"/>
            <p:cNvSpPr/>
            <p:nvPr/>
          </p:nvSpPr>
          <p:spPr>
            <a:xfrm>
              <a:off x="793752" y="1585837"/>
              <a:ext cx="3191860" cy="1084891"/>
            </a:xfrm>
            <a:prstGeom prst="rect">
              <a:avLst/>
            </a:prstGeom>
            <a:grpFill/>
            <a:ln w="28575">
              <a:solidFill>
                <a:srgbClr val="0946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ln>
                  <a:solidFill>
                    <a:srgbClr val="5793CF"/>
                  </a:solidFill>
                </a:ln>
                <a:solidFill>
                  <a:srgbClr val="F24B55"/>
                </a:solidFill>
              </a:endParaRPr>
            </a:p>
          </p:txBody>
        </p:sp>
        <p:sp>
          <p:nvSpPr>
            <p:cNvPr id="83" name="Прямоугольник 82"/>
            <p:cNvSpPr/>
            <p:nvPr/>
          </p:nvSpPr>
          <p:spPr>
            <a:xfrm>
              <a:off x="4361387" y="1585837"/>
              <a:ext cx="3199799" cy="1084891"/>
            </a:xfrm>
            <a:prstGeom prst="rect">
              <a:avLst/>
            </a:prstGeom>
            <a:grpFill/>
            <a:ln w="28575">
              <a:solidFill>
                <a:srgbClr val="0946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ln>
                  <a:solidFill>
                    <a:srgbClr val="5793CF"/>
                  </a:solidFill>
                </a:ln>
                <a:solidFill>
                  <a:srgbClr val="F24B55"/>
                </a:solidFill>
              </a:endParaRPr>
            </a:p>
          </p:txBody>
        </p:sp>
        <p:sp>
          <p:nvSpPr>
            <p:cNvPr id="84" name="Прямоугольник 83"/>
            <p:cNvSpPr/>
            <p:nvPr/>
          </p:nvSpPr>
          <p:spPr>
            <a:xfrm>
              <a:off x="7944126" y="1585837"/>
              <a:ext cx="3199799" cy="1084891"/>
            </a:xfrm>
            <a:prstGeom prst="rect">
              <a:avLst/>
            </a:prstGeom>
            <a:grpFill/>
            <a:ln w="28575">
              <a:solidFill>
                <a:srgbClr val="0946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ln>
                  <a:solidFill>
                    <a:srgbClr val="5793CF"/>
                  </a:solidFill>
                </a:ln>
                <a:solidFill>
                  <a:srgbClr val="F24B55"/>
                </a:solidFill>
              </a:endParaRPr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793752" y="3099298"/>
              <a:ext cx="3191860" cy="1084891"/>
            </a:xfrm>
            <a:prstGeom prst="rect">
              <a:avLst/>
            </a:prstGeom>
            <a:grpFill/>
            <a:ln w="28575">
              <a:solidFill>
                <a:srgbClr val="0946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ln>
                  <a:solidFill>
                    <a:srgbClr val="5793CF"/>
                  </a:solidFill>
                </a:ln>
                <a:solidFill>
                  <a:srgbClr val="F24B55"/>
                </a:solidFill>
              </a:endParaRPr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4361387" y="3099298"/>
              <a:ext cx="3199799" cy="1084891"/>
            </a:xfrm>
            <a:prstGeom prst="rect">
              <a:avLst/>
            </a:prstGeom>
            <a:grpFill/>
            <a:ln w="28575">
              <a:solidFill>
                <a:srgbClr val="0946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ln>
                  <a:solidFill>
                    <a:srgbClr val="5793CF"/>
                  </a:solidFill>
                </a:ln>
                <a:solidFill>
                  <a:srgbClr val="F24B55"/>
                </a:solidFill>
              </a:endParaRPr>
            </a:p>
          </p:txBody>
        </p:sp>
        <p:sp>
          <p:nvSpPr>
            <p:cNvPr id="88" name="Прямоугольник 87"/>
            <p:cNvSpPr/>
            <p:nvPr/>
          </p:nvSpPr>
          <p:spPr>
            <a:xfrm>
              <a:off x="7944126" y="3099298"/>
              <a:ext cx="3199799" cy="1084891"/>
            </a:xfrm>
            <a:prstGeom prst="rect">
              <a:avLst/>
            </a:prstGeom>
            <a:grpFill/>
            <a:ln w="28575">
              <a:solidFill>
                <a:srgbClr val="0946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ln>
                  <a:solidFill>
                    <a:srgbClr val="5793CF"/>
                  </a:solidFill>
                </a:ln>
                <a:solidFill>
                  <a:srgbClr val="F24B55"/>
                </a:solidFill>
              </a:endParaRPr>
            </a:p>
          </p:txBody>
        </p:sp>
        <p:sp>
          <p:nvSpPr>
            <p:cNvPr id="89" name="Прямоугольник 88"/>
            <p:cNvSpPr/>
            <p:nvPr/>
          </p:nvSpPr>
          <p:spPr>
            <a:xfrm>
              <a:off x="793752" y="4677877"/>
              <a:ext cx="3191860" cy="1084891"/>
            </a:xfrm>
            <a:prstGeom prst="rect">
              <a:avLst/>
            </a:prstGeom>
            <a:grpFill/>
            <a:ln w="28575">
              <a:solidFill>
                <a:srgbClr val="0946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ln>
                  <a:solidFill>
                    <a:srgbClr val="5793CF"/>
                  </a:solidFill>
                </a:ln>
                <a:solidFill>
                  <a:srgbClr val="F24B55"/>
                </a:solidFill>
              </a:endParaRPr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4361387" y="4677877"/>
              <a:ext cx="3199799" cy="1084891"/>
            </a:xfrm>
            <a:prstGeom prst="rect">
              <a:avLst/>
            </a:prstGeom>
            <a:grpFill/>
            <a:ln w="28575">
              <a:solidFill>
                <a:srgbClr val="0946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ln>
                  <a:solidFill>
                    <a:srgbClr val="5793CF"/>
                  </a:solidFill>
                </a:ln>
                <a:solidFill>
                  <a:srgbClr val="F24B55"/>
                </a:solidFill>
              </a:endParaRPr>
            </a:p>
          </p:txBody>
        </p:sp>
        <p:sp>
          <p:nvSpPr>
            <p:cNvPr id="91" name="Прямоугольник 90"/>
            <p:cNvSpPr/>
            <p:nvPr/>
          </p:nvSpPr>
          <p:spPr>
            <a:xfrm>
              <a:off x="7944126" y="4677877"/>
              <a:ext cx="3199799" cy="1084891"/>
            </a:xfrm>
            <a:prstGeom prst="rect">
              <a:avLst/>
            </a:prstGeom>
            <a:grpFill/>
            <a:ln w="28575">
              <a:solidFill>
                <a:srgbClr val="0946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>
                <a:ln>
                  <a:solidFill>
                    <a:srgbClr val="5793CF"/>
                  </a:solidFill>
                </a:ln>
                <a:solidFill>
                  <a:srgbClr val="F24B55"/>
                </a:solidFill>
              </a:endParaRPr>
            </a:p>
          </p:txBody>
        </p:sp>
      </p:grpSp>
      <p:sp>
        <p:nvSpPr>
          <p:cNvPr id="92" name="Прямоугольник 91"/>
          <p:cNvSpPr/>
          <p:nvPr/>
        </p:nvSpPr>
        <p:spPr>
          <a:xfrm>
            <a:off x="4557239" y="1387273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100" b="1" dirty="0"/>
              <a:t>2</a:t>
            </a:r>
          </a:p>
        </p:txBody>
      </p:sp>
      <p:sp>
        <p:nvSpPr>
          <p:cNvPr id="93" name="Прямоугольник 92"/>
          <p:cNvSpPr/>
          <p:nvPr/>
        </p:nvSpPr>
        <p:spPr>
          <a:xfrm>
            <a:off x="8124230" y="1387273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100" b="1" dirty="0"/>
              <a:t>3</a:t>
            </a:r>
          </a:p>
        </p:txBody>
      </p:sp>
      <p:sp>
        <p:nvSpPr>
          <p:cNvPr id="94" name="Прямоугольник 93"/>
          <p:cNvSpPr/>
          <p:nvPr/>
        </p:nvSpPr>
        <p:spPr>
          <a:xfrm>
            <a:off x="990247" y="1396755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b="1" dirty="0"/>
              <a:t>1</a:t>
            </a:r>
            <a:endParaRPr lang="ru-RU" sz="1100" b="1" dirty="0"/>
          </a:p>
        </p:txBody>
      </p:sp>
      <p:sp>
        <p:nvSpPr>
          <p:cNvPr id="95" name="Прямоугольник 94"/>
          <p:cNvSpPr/>
          <p:nvPr/>
        </p:nvSpPr>
        <p:spPr>
          <a:xfrm>
            <a:off x="4550684" y="3024518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100" b="1" dirty="0"/>
              <a:t>5</a:t>
            </a:r>
          </a:p>
        </p:txBody>
      </p:sp>
      <p:sp>
        <p:nvSpPr>
          <p:cNvPr id="96" name="Прямоугольник 95"/>
          <p:cNvSpPr/>
          <p:nvPr/>
        </p:nvSpPr>
        <p:spPr>
          <a:xfrm>
            <a:off x="8124230" y="3024518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100" b="1" dirty="0"/>
              <a:t>6</a:t>
            </a:r>
          </a:p>
        </p:txBody>
      </p:sp>
      <p:sp>
        <p:nvSpPr>
          <p:cNvPr id="97" name="Прямоугольник 96"/>
          <p:cNvSpPr/>
          <p:nvPr/>
        </p:nvSpPr>
        <p:spPr>
          <a:xfrm>
            <a:off x="990247" y="3034000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100" b="1" dirty="0"/>
              <a:t>4</a:t>
            </a:r>
          </a:p>
        </p:txBody>
      </p:sp>
      <p:sp>
        <p:nvSpPr>
          <p:cNvPr id="98" name="Прямоугольник 97"/>
          <p:cNvSpPr/>
          <p:nvPr/>
        </p:nvSpPr>
        <p:spPr>
          <a:xfrm>
            <a:off x="4550684" y="4738770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100" b="1" dirty="0"/>
              <a:t>8</a:t>
            </a:r>
          </a:p>
        </p:txBody>
      </p:sp>
      <p:sp>
        <p:nvSpPr>
          <p:cNvPr id="99" name="Прямоугольник 98"/>
          <p:cNvSpPr/>
          <p:nvPr/>
        </p:nvSpPr>
        <p:spPr>
          <a:xfrm>
            <a:off x="8124230" y="4738770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100" b="1" dirty="0"/>
              <a:t>9</a:t>
            </a:r>
          </a:p>
        </p:txBody>
      </p:sp>
      <p:sp>
        <p:nvSpPr>
          <p:cNvPr id="100" name="Прямоугольник 99"/>
          <p:cNvSpPr/>
          <p:nvPr/>
        </p:nvSpPr>
        <p:spPr>
          <a:xfrm>
            <a:off x="990247" y="4748252"/>
            <a:ext cx="404812" cy="379516"/>
          </a:xfrm>
          <a:prstGeom prst="rect">
            <a:avLst/>
          </a:prstGeom>
          <a:solidFill>
            <a:srgbClr val="F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100" b="1" dirty="0"/>
              <a:t>7</a:t>
            </a:r>
          </a:p>
        </p:txBody>
      </p:sp>
      <p:sp>
        <p:nvSpPr>
          <p:cNvPr id="14" name="Прямоугольник 5"/>
          <p:cNvSpPr>
            <a:spLocks noChangeArrowheads="1"/>
          </p:cNvSpPr>
          <p:nvPr/>
        </p:nvSpPr>
        <p:spPr bwMode="auto">
          <a:xfrm>
            <a:off x="4514898" y="1848104"/>
            <a:ext cx="22637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Федеральные </a:t>
            </a:r>
          </a:p>
          <a:p>
            <a:r>
              <a:rPr lang="ru-RU" sz="1200" dirty="0"/>
              <a:t>конституционные законы</a:t>
            </a:r>
          </a:p>
        </p:txBody>
      </p:sp>
      <p:sp>
        <p:nvSpPr>
          <p:cNvPr id="15" name="Прямоугольник 5"/>
          <p:cNvSpPr>
            <a:spLocks noChangeArrowheads="1"/>
          </p:cNvSpPr>
          <p:nvPr/>
        </p:nvSpPr>
        <p:spPr bwMode="auto">
          <a:xfrm>
            <a:off x="8109931" y="1848104"/>
            <a:ext cx="27293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ru-RU" sz="1200" dirty="0"/>
              <a:t>Общепризнанные принципы </a:t>
            </a:r>
          </a:p>
          <a:p>
            <a:pPr lvl="0"/>
            <a:r>
              <a:rPr lang="ru-RU" sz="1200" dirty="0"/>
              <a:t>и нормы международного права </a:t>
            </a:r>
          </a:p>
          <a:p>
            <a:pPr lvl="0"/>
            <a:r>
              <a:rPr lang="ru-RU" sz="1200" dirty="0"/>
              <a:t>и международные договоры РФ</a:t>
            </a:r>
          </a:p>
        </p:txBody>
      </p:sp>
      <p:sp>
        <p:nvSpPr>
          <p:cNvPr id="19" name="Прямоугольник 5"/>
          <p:cNvSpPr>
            <a:spLocks noChangeArrowheads="1"/>
          </p:cNvSpPr>
          <p:nvPr/>
        </p:nvSpPr>
        <p:spPr bwMode="auto">
          <a:xfrm>
            <a:off x="951126" y="3514338"/>
            <a:ext cx="29363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Федеральный закон </a:t>
            </a:r>
          </a:p>
          <a:p>
            <a:r>
              <a:rPr lang="ru-RU" sz="1200" dirty="0"/>
              <a:t>«О противодействии коррупции» от 25.12.2008 N 273-ФЗ </a:t>
            </a:r>
            <a:r>
              <a:rPr lang="ru-RU" sz="1200" dirty="0" err="1"/>
              <a:t>ст</a:t>
            </a:r>
            <a:r>
              <a:rPr lang="ru-RU" sz="1200" dirty="0"/>
              <a:t> 2 и другие федеральные законы</a:t>
            </a:r>
          </a:p>
        </p:txBody>
      </p:sp>
      <p:sp>
        <p:nvSpPr>
          <p:cNvPr id="21" name="Прямоугольник 5"/>
          <p:cNvSpPr>
            <a:spLocks noChangeArrowheads="1"/>
          </p:cNvSpPr>
          <p:nvPr/>
        </p:nvSpPr>
        <p:spPr bwMode="auto">
          <a:xfrm>
            <a:off x="4514898" y="3514338"/>
            <a:ext cx="23388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Нормативные правовые акты Президента Российской Федерации</a:t>
            </a:r>
          </a:p>
        </p:txBody>
      </p:sp>
      <p:sp>
        <p:nvSpPr>
          <p:cNvPr id="22" name="Прямоугольник 5"/>
          <p:cNvSpPr>
            <a:spLocks noChangeArrowheads="1"/>
          </p:cNvSpPr>
          <p:nvPr/>
        </p:nvSpPr>
        <p:spPr bwMode="auto">
          <a:xfrm>
            <a:off x="8109931" y="3514338"/>
            <a:ext cx="25387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/>
            <a:r>
              <a:rPr lang="ru-RU" sz="1200" dirty="0"/>
              <a:t>Нормативные правовые акты Правительства Российской Федерации</a:t>
            </a:r>
          </a:p>
        </p:txBody>
      </p:sp>
      <p:sp>
        <p:nvSpPr>
          <p:cNvPr id="69" name="Прямоугольник 5"/>
          <p:cNvSpPr>
            <a:spLocks noChangeArrowheads="1"/>
          </p:cNvSpPr>
          <p:nvPr/>
        </p:nvSpPr>
        <p:spPr bwMode="auto">
          <a:xfrm>
            <a:off x="920386" y="5213663"/>
            <a:ext cx="29670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Нормативные правовые акты иных федеральных органов государственной власти</a:t>
            </a:r>
          </a:p>
        </p:txBody>
      </p:sp>
      <p:sp>
        <p:nvSpPr>
          <p:cNvPr id="71" name="Прямоугольник 5"/>
          <p:cNvSpPr>
            <a:spLocks noChangeArrowheads="1"/>
          </p:cNvSpPr>
          <p:nvPr/>
        </p:nvSpPr>
        <p:spPr bwMode="auto">
          <a:xfrm>
            <a:off x="4454061" y="5213663"/>
            <a:ext cx="26117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Нормативные правовые акты органов государственной власти субъектов Российской Федерации</a:t>
            </a:r>
          </a:p>
        </p:txBody>
      </p:sp>
      <p:sp>
        <p:nvSpPr>
          <p:cNvPr id="72" name="Прямоугольник 5"/>
          <p:cNvSpPr>
            <a:spLocks noChangeArrowheads="1"/>
          </p:cNvSpPr>
          <p:nvPr/>
        </p:nvSpPr>
        <p:spPr bwMode="auto">
          <a:xfrm>
            <a:off x="8109931" y="5213663"/>
            <a:ext cx="2141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Муниципальные </a:t>
            </a:r>
          </a:p>
          <a:p>
            <a:r>
              <a:rPr lang="ru-RU" sz="1200" dirty="0"/>
              <a:t>правовые акты</a:t>
            </a:r>
          </a:p>
        </p:txBody>
      </p:sp>
      <p:sp>
        <p:nvSpPr>
          <p:cNvPr id="9" name="Прямоугольник 5"/>
          <p:cNvSpPr>
            <a:spLocks noChangeArrowheads="1"/>
          </p:cNvSpPr>
          <p:nvPr/>
        </p:nvSpPr>
        <p:spPr bwMode="auto">
          <a:xfrm>
            <a:off x="920386" y="1848104"/>
            <a:ext cx="23754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sz="1200" dirty="0"/>
              <a:t>Конституция </a:t>
            </a:r>
          </a:p>
          <a:p>
            <a:r>
              <a:rPr lang="ru-RU" sz="1200" dirty="0"/>
              <a:t>Российской </a:t>
            </a:r>
            <a:r>
              <a:rPr lang="ru-RU" sz="1200" dirty="0" err="1"/>
              <a:t>Федераци</a:t>
            </a:r>
            <a:endParaRPr lang="ru-RU" altLang="ru-RU" sz="1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8" name="Номер слайда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7</a:t>
            </a:fld>
            <a:endParaRPr lang="ru-RU" alt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13CF68D1-CC9F-4193-83F5-1FBD3F6F42FE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C82A00EE-0B0F-490C-8BB2-BB8AEF153926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35B0C8-D82A-4D95-926A-D14FF8CAB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</p:spTree>
    <p:extLst>
      <p:ext uri="{BB962C8B-B14F-4D97-AF65-F5344CB8AC3E}">
        <p14:creationId xmlns:p14="http://schemas.microsoft.com/office/powerpoint/2010/main" val="391802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4" grpId="0"/>
      <p:bldP spid="15" grpId="0"/>
      <p:bldP spid="19" grpId="0"/>
      <p:bldP spid="21" grpId="0"/>
      <p:bldP spid="22" grpId="0"/>
      <p:bldP spid="69" grpId="0"/>
      <p:bldP spid="71" grpId="0"/>
      <p:bldP spid="72" grpId="0"/>
      <p:bldP spid="9" grpId="0"/>
      <p:bldP spid="42" grpId="0" animBg="1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EC07D73-DF4C-4117-B23C-0F939770B25E}"/>
              </a:ext>
            </a:extLst>
          </p:cNvPr>
          <p:cNvSpPr/>
          <p:nvPr/>
        </p:nvSpPr>
        <p:spPr>
          <a:xfrm rot="16200000">
            <a:off x="2659533" y="-2663575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EC2A473-38C1-43CA-AD05-7B6EA6533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E5F69A-C5C9-4034-97BB-1421FB0B0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  <p:sp>
        <p:nvSpPr>
          <p:cNvPr id="5" name="Прямоугольник 3"/>
          <p:cNvSpPr>
            <a:spLocks noChangeArrowheads="1"/>
          </p:cNvSpPr>
          <p:nvPr/>
        </p:nvSpPr>
        <p:spPr bwMode="auto">
          <a:xfrm>
            <a:off x="793751" y="707559"/>
            <a:ext cx="106013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b="1" dirty="0">
                <a:solidFill>
                  <a:srgbClr val="09469F"/>
                </a:solidFill>
                <a:latin typeface="+mn-lt"/>
              </a:rPr>
              <a:t>СИСТЕМА ГОСУДАРСТВЕННЫХ ОРГАНОВ, </a:t>
            </a:r>
          </a:p>
          <a:p>
            <a:pPr algn="ctr"/>
            <a:r>
              <a:rPr lang="ru-RU" b="1" dirty="0">
                <a:solidFill>
                  <a:srgbClr val="09469F"/>
                </a:solidFill>
                <a:latin typeface="+mn-lt"/>
              </a:rPr>
              <a:t>ОСУЩЕСТВЛЯЮЩИХ ПРОТИВОДЕЙСТВИЕ КОРРУПЦИИ:</a:t>
            </a:r>
            <a:endParaRPr lang="ru-RU" altLang="ru-RU" b="1" dirty="0">
              <a:solidFill>
                <a:srgbClr val="09469F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95339" y="1410281"/>
            <a:ext cx="10601323" cy="1065777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36" name="Прямоугольник 5"/>
          <p:cNvSpPr>
            <a:spLocks noChangeArrowheads="1"/>
          </p:cNvSpPr>
          <p:nvPr/>
        </p:nvSpPr>
        <p:spPr bwMode="auto">
          <a:xfrm>
            <a:off x="945679" y="1466115"/>
            <a:ext cx="103006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400" b="1" dirty="0">
                <a:solidFill>
                  <a:srgbClr val="F24B55"/>
                </a:solidFill>
                <a:latin typeface="+mn-lt"/>
              </a:rPr>
              <a:t>ВЫСШИЕ ОРГАНЫ ВЛАСТИ: </a:t>
            </a:r>
          </a:p>
          <a:p>
            <a:pPr algn="ctr"/>
            <a:r>
              <a:rPr lang="ru-RU" sz="1400" dirty="0"/>
              <a:t>Президент Российской Федерации,</a:t>
            </a:r>
          </a:p>
          <a:p>
            <a:pPr algn="ctr"/>
            <a:r>
              <a:rPr lang="ru-RU" sz="1400" dirty="0"/>
              <a:t> Государственная Дума и Совет Федерации Федерального Собрания Российской Федерации,</a:t>
            </a:r>
          </a:p>
          <a:p>
            <a:pPr algn="ctr"/>
            <a:r>
              <a:rPr lang="ru-RU" sz="1400" dirty="0"/>
              <a:t> Правительство Российской Федерации;</a:t>
            </a:r>
          </a:p>
        </p:txBody>
      </p:sp>
      <p:sp>
        <p:nvSpPr>
          <p:cNvPr id="46" name="Номер слайда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8</a:t>
            </a:fld>
            <a:endParaRPr lang="ru-RU" alt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1D085737-55FE-4C9A-BA55-C356362D9B04}"/>
              </a:ext>
            </a:extLst>
          </p:cNvPr>
          <p:cNvSpPr/>
          <p:nvPr/>
        </p:nvSpPr>
        <p:spPr>
          <a:xfrm>
            <a:off x="806311" y="2711667"/>
            <a:ext cx="10601323" cy="1164128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30" name="Прямоугольник 5"/>
          <p:cNvSpPr>
            <a:spLocks noChangeArrowheads="1"/>
          </p:cNvSpPr>
          <p:nvPr/>
        </p:nvSpPr>
        <p:spPr bwMode="auto">
          <a:xfrm>
            <a:off x="945679" y="2816678"/>
            <a:ext cx="1032258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400" b="1" dirty="0">
                <a:solidFill>
                  <a:srgbClr val="F24B55"/>
                </a:solidFill>
                <a:latin typeface="+mn-lt"/>
              </a:rPr>
              <a:t>ФЕДЕРАЛЬНЫЕ ОРГАНЫ, ВЫПОЛНЯЮЩИЕ ОТДЕЛЬНЫЕ ФУНКЦИИ В СФЕРЕПРОТИВОДЕЙСТВИЯ КОРРУПЦИИ: </a:t>
            </a:r>
            <a:r>
              <a:rPr lang="ru-RU" sz="1400" dirty="0"/>
              <a:t>Счетная палата Российской Федерации, Министерство юстиции, Министерство труда и социальной защиты, Министерство экономического развития, Федеральная антимонопольная служба, Федеральная служба по финансовому мониторингу, Федеральная служба финансово-бюджетного надзора Российской Федерации; 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6E498A96-7E42-48E9-9523-670F45B1E5E1}"/>
              </a:ext>
            </a:extLst>
          </p:cNvPr>
          <p:cNvSpPr/>
          <p:nvPr/>
        </p:nvSpPr>
        <p:spPr>
          <a:xfrm>
            <a:off x="815698" y="4037302"/>
            <a:ext cx="10601323" cy="885827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28" name="Прямоугольник 5"/>
          <p:cNvSpPr>
            <a:spLocks noChangeArrowheads="1"/>
          </p:cNvSpPr>
          <p:nvPr/>
        </p:nvSpPr>
        <p:spPr bwMode="auto">
          <a:xfrm>
            <a:off x="945679" y="4110884"/>
            <a:ext cx="1030064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400" b="1" dirty="0">
                <a:solidFill>
                  <a:srgbClr val="F24B55"/>
                </a:solidFill>
              </a:rPr>
              <a:t>ПРАВООХРАНИТЕЛЬНЫЕ ОРГАНЫ:</a:t>
            </a:r>
          </a:p>
          <a:p>
            <a:pPr algn="ctr"/>
            <a:r>
              <a:rPr lang="ru-RU" sz="1400" b="1" dirty="0">
                <a:solidFill>
                  <a:srgbClr val="F24B55"/>
                </a:solidFill>
              </a:rPr>
              <a:t> </a:t>
            </a:r>
            <a:r>
              <a:rPr lang="ru-RU" sz="1400" dirty="0"/>
              <a:t>Генеральная прокуратура Российской Федерации, Следственный комитет, Министерство внутренних дел, Федеральная служба безопасности, Федеральная таможенная служба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2200CA0-E4CC-4428-A4B3-BC8D9166FF53}"/>
              </a:ext>
            </a:extLst>
          </p:cNvPr>
          <p:cNvSpPr/>
          <p:nvPr/>
        </p:nvSpPr>
        <p:spPr>
          <a:xfrm>
            <a:off x="795341" y="5106856"/>
            <a:ext cx="10601323" cy="885827"/>
          </a:xfrm>
          <a:prstGeom prst="rect">
            <a:avLst/>
          </a:prstGeom>
          <a:noFill/>
          <a:ln w="28575">
            <a:solidFill>
              <a:srgbClr val="094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n>
                <a:solidFill>
                  <a:srgbClr val="5793CF"/>
                </a:solidFill>
              </a:ln>
              <a:solidFill>
                <a:srgbClr val="F24B55"/>
              </a:solidFill>
            </a:endParaRPr>
          </a:p>
        </p:txBody>
      </p:sp>
      <p:sp>
        <p:nvSpPr>
          <p:cNvPr id="40" name="Прямоугольник 5"/>
          <p:cNvSpPr>
            <a:spLocks noChangeArrowheads="1"/>
          </p:cNvSpPr>
          <p:nvPr/>
        </p:nvSpPr>
        <p:spPr bwMode="auto">
          <a:xfrm>
            <a:off x="986399" y="5180437"/>
            <a:ext cx="1025992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400" dirty="0"/>
              <a:t>Иные федеральные органы исполнительной власти, федеральные учреждения, представительные и исполнительные органы власти субъекта Российской Федерации и органы местного самоуправления, на служащих которых распространяются ограничения, требования и запреты антикоррупционного характера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3665DEE8-5C3C-4C66-80AD-2A69FBE5B0D1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44" name="Заголовок 1">
            <a:extLst>
              <a:ext uri="{FF2B5EF4-FFF2-40B4-BE49-F238E27FC236}">
                <a16:creationId xmlns:a16="http://schemas.microsoft.com/office/drawing/2014/main" id="{6A74CE54-28FF-4BF0-A57A-24498DEB6848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47781-831A-471F-A147-7061DBF2F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</p:spTree>
    <p:extLst>
      <p:ext uri="{BB962C8B-B14F-4D97-AF65-F5344CB8AC3E}">
        <p14:creationId xmlns:p14="http://schemas.microsoft.com/office/powerpoint/2010/main" val="14226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/>
      <p:bldP spid="10" grpId="0" animBg="1"/>
      <p:bldP spid="36" grpId="0"/>
      <p:bldP spid="46" grpId="0" animBg="1"/>
      <p:bldP spid="34" grpId="0" animBg="1"/>
      <p:bldP spid="30" grpId="0"/>
      <p:bldP spid="35" grpId="0" animBg="1"/>
      <p:bldP spid="28" grpId="0"/>
      <p:bldP spid="38" grpId="0" animBg="1"/>
      <p:bldP spid="40" grpId="0"/>
      <p:bldP spid="43" grpId="0" animBg="1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785EBB-8963-4CF7-9632-F9A2E53C3D4C}"/>
              </a:ext>
            </a:extLst>
          </p:cNvPr>
          <p:cNvSpPr/>
          <p:nvPr/>
        </p:nvSpPr>
        <p:spPr>
          <a:xfrm rot="16200000">
            <a:off x="2667003" y="-2667002"/>
            <a:ext cx="6858001" cy="1219200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">
                <a:schemeClr val="bg1">
                  <a:lumMod val="95000"/>
                </a:schemeClr>
              </a:gs>
              <a:gs pos="53571">
                <a:schemeClr val="bg1">
                  <a:lumMod val="0"/>
                  <a:lumOff val="100000"/>
                </a:schemeClr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E2B2C2F-7D38-49FB-A323-999A852E3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5000" detail="1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47" y="1581670"/>
            <a:ext cx="1927010" cy="5452326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F06787F-AEEA-47D4-B36A-431E6E6F3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39497"/>
            <a:ext cx="5802525" cy="1720835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FF2EB81-CE75-4BB3-9F4C-AB26F3ED6D82}"/>
              </a:ext>
            </a:extLst>
          </p:cNvPr>
          <p:cNvSpPr/>
          <p:nvPr/>
        </p:nvSpPr>
        <p:spPr>
          <a:xfrm>
            <a:off x="0" y="0"/>
            <a:ext cx="752475" cy="873125"/>
          </a:xfrm>
          <a:prstGeom prst="rect">
            <a:avLst/>
          </a:prstGeom>
          <a:solidFill>
            <a:srgbClr val="094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 dirty="0">
              <a:solidFill>
                <a:srgbClr val="09469F"/>
              </a:solidFill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119FE0F-9D09-437E-8A04-78144FEC8CBD}"/>
              </a:ext>
            </a:extLst>
          </p:cNvPr>
          <p:cNvSpPr txBox="1">
            <a:spLocks/>
          </p:cNvSpPr>
          <p:nvPr/>
        </p:nvSpPr>
        <p:spPr bwMode="auto">
          <a:xfrm>
            <a:off x="-7467" y="53975"/>
            <a:ext cx="75247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BD80DD-403E-4382-A37A-684741C3A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44" y="194910"/>
            <a:ext cx="360604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ЗАКОНОДАТЕЛЬСТВО В СФЕРЕ</a:t>
            </a:r>
          </a:p>
          <a:p>
            <a:r>
              <a:rPr lang="ru-RU" altLang="ru-RU" sz="1600" dirty="0">
                <a:solidFill>
                  <a:srgbClr val="09469F"/>
                </a:solidFill>
                <a:cs typeface="Calibri" panose="020F0502020204030204" pitchFamily="34" charset="0"/>
              </a:rPr>
              <a:t>ПРОТИВОДЕЙСТВИЯ КОРРУПЦИИ</a:t>
            </a:r>
          </a:p>
        </p:txBody>
      </p:sp>
      <p:sp>
        <p:nvSpPr>
          <p:cNvPr id="7" name="Прямоугольник 3"/>
          <p:cNvSpPr>
            <a:spLocks noChangeArrowheads="1"/>
          </p:cNvSpPr>
          <p:nvPr/>
        </p:nvSpPr>
        <p:spPr bwMode="auto">
          <a:xfrm>
            <a:off x="752475" y="719162"/>
            <a:ext cx="106013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sz="1600" b="1" dirty="0">
                <a:solidFill>
                  <a:srgbClr val="09469F"/>
                </a:solidFill>
                <a:latin typeface="+mn-lt"/>
              </a:rPr>
              <a:t>ОСНОВНЫЕ ГОСУДАРСТВЕННЫЕ ИНСТИТУТЫ </a:t>
            </a:r>
          </a:p>
          <a:p>
            <a:pPr algn="ctr"/>
            <a:r>
              <a:rPr lang="ru-RU" sz="1600" b="1" dirty="0">
                <a:solidFill>
                  <a:srgbClr val="09469F"/>
                </a:solidFill>
                <a:latin typeface="+mn-lt"/>
              </a:rPr>
              <a:t>В СФЕРЕ ПОЛИТИКИ ПРОТИВОДЕЙСТВИЯ КОРРУПЦИИ В РФ </a:t>
            </a:r>
          </a:p>
          <a:p>
            <a:pPr algn="ctr"/>
            <a:r>
              <a:rPr lang="ru-RU" sz="1600" b="1" dirty="0">
                <a:solidFill>
                  <a:srgbClr val="09469F"/>
                </a:solidFill>
                <a:latin typeface="+mn-lt"/>
              </a:rPr>
              <a:t>(Президент РФ, Администрация Президента РФ)</a:t>
            </a:r>
          </a:p>
        </p:txBody>
      </p:sp>
      <p:graphicFrame>
        <p:nvGraphicFramePr>
          <p:cNvPr id="110" name="Таблица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59539"/>
              </p:ext>
            </p:extLst>
          </p:nvPr>
        </p:nvGraphicFramePr>
        <p:xfrm>
          <a:off x="914401" y="1672858"/>
          <a:ext cx="10439397" cy="4270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1287701841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636786168"/>
                    </a:ext>
                  </a:extLst>
                </a:gridCol>
                <a:gridCol w="6819898">
                  <a:extLst>
                    <a:ext uri="{9D8B030D-6E8A-4147-A177-3AD203B41FA5}">
                      <a16:colId xmlns:a16="http://schemas.microsoft.com/office/drawing/2014/main" val="361118119"/>
                    </a:ext>
                  </a:extLst>
                </a:gridCol>
              </a:tblGrid>
              <a:tr h="405584"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ИНСТИТУТ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ПОДРАЗДЕЛЕНИЯ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ОСНОВНОЕ ПРЕДНАЗНАЧЕНИЕ</a:t>
                      </a:r>
                      <a:endParaRPr lang="ru-RU" sz="1200" b="0" dirty="0"/>
                    </a:p>
                  </a:txBody>
                  <a:tcPr anchor="ctr"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4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423080"/>
                  </a:ext>
                </a:extLst>
              </a:tr>
              <a:tr h="656075">
                <a:tc rowSpan="3">
                  <a:txBody>
                    <a:bodyPr/>
                    <a:lstStyle/>
                    <a:p>
                      <a:pPr lvl="0" algn="l"/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Совет по противодействию коррупции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Образован в целях создания системы противодействия коррупции в РФ и устранения причин, ее порождающих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66553"/>
                  </a:ext>
                </a:extLst>
              </a:tr>
              <a:tr h="1049505">
                <a:tc vMerge="1">
                  <a:txBody>
                    <a:bodyPr/>
                    <a:lstStyle/>
                    <a:p>
                      <a:pPr lvl="0" algn="l"/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Совет по развитию гражданского общества и правам человека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Является консультативным органом при Президенте РФ, образованным в целях оказания содействия главе государства в реализации его конституционных полномочий в области обеспечения в области обеспечения и защиты прав и свобод человека и гражданина, информирования Президента РФ о положении дел в этой области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810244"/>
                  </a:ext>
                </a:extLst>
              </a:tr>
              <a:tr h="656075">
                <a:tc vMerge="1">
                  <a:txBody>
                    <a:bodyPr/>
                    <a:lstStyle/>
                    <a:p>
                      <a:pPr lvl="0" algn="l"/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Комиссия по вопросам госслужбы и резерва управленческих кадров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Образована в целях содействия развитию системы госслужбы, а также совершенствования порядка формирования и эффективного использования резерва управленческих кадров</a:t>
                      </a:r>
                      <a:endParaRPr lang="ru-RU" sz="1200" dirty="0"/>
                    </a:p>
                  </a:txBody>
                  <a:tcPr anchor="ctr"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7621257"/>
                  </a:ext>
                </a:extLst>
              </a:tr>
              <a:tr h="847430">
                <a:tc rowSpan="2">
                  <a:txBody>
                    <a:bodyPr/>
                    <a:lstStyle/>
                    <a:p>
                      <a:pPr lvl="0" algn="l"/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Управление Президента по вопросам противодействия коррупции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Участие в обеспечении реализации Президентом его полномочий по проведению государственной политики в области противодействия коррупции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164627"/>
                  </a:ext>
                </a:extLst>
              </a:tr>
              <a:tr h="656075">
                <a:tc vMerge="1">
                  <a:txBody>
                    <a:bodyPr/>
                    <a:lstStyle/>
                    <a:p>
                      <a:pPr lvl="0" algn="l"/>
                      <a:endParaRPr lang="ru-RU" sz="1400" dirty="0"/>
                    </a:p>
                  </a:txBody>
                  <a:tcPr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Управление Президента по вопросам госслужбы и кадрам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Готовит предложения Президенту РФ по вопросам реализации государственной политики в области противодействия коррупции в ОГВ и иных госорганах, урегулирования конфликта интересов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946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727905"/>
                  </a:ext>
                </a:extLst>
              </a:tr>
            </a:tbl>
          </a:graphicData>
        </a:graphic>
      </p:graphicFrame>
      <p:sp>
        <p:nvSpPr>
          <p:cNvPr id="111" name="Прямоугольник 110"/>
          <p:cNvSpPr/>
          <p:nvPr/>
        </p:nvSpPr>
        <p:spPr>
          <a:xfrm rot="16200000">
            <a:off x="858476" y="3051878"/>
            <a:ext cx="13019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b="1" dirty="0">
                <a:ea typeface="Times New Roman" panose="02020603050405020304" pitchFamily="18" charset="0"/>
              </a:rPr>
              <a:t>ПРЕЗИДЕНТ РФ</a:t>
            </a:r>
            <a:endParaRPr lang="ru-RU" sz="1100" b="1" dirty="0"/>
          </a:p>
        </p:txBody>
      </p:sp>
      <p:sp>
        <p:nvSpPr>
          <p:cNvPr id="112" name="Прямоугольник 111"/>
          <p:cNvSpPr/>
          <p:nvPr/>
        </p:nvSpPr>
        <p:spPr>
          <a:xfrm rot="16200000">
            <a:off x="759090" y="5013918"/>
            <a:ext cx="1500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100" b="1" dirty="0"/>
              <a:t>АДМИНИСТРАЦИЯ</a:t>
            </a:r>
            <a:endParaRPr lang="en-US" sz="1100" b="1" dirty="0"/>
          </a:p>
          <a:p>
            <a:pPr algn="ctr"/>
            <a:r>
              <a:rPr lang="ru-RU" sz="1100" b="1" dirty="0"/>
              <a:t>ПРЕЗИДЕНТА РФ</a:t>
            </a:r>
          </a:p>
        </p:txBody>
      </p:sp>
      <p:sp>
        <p:nvSpPr>
          <p:cNvPr id="117" name="Номер слайда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03BA8-0C79-4C98-A4B9-80B484D76EDF}" type="slidenum">
              <a:rPr lang="ru-RU" altLang="ru-RU" smtClean="0"/>
              <a:pPr>
                <a:defRPr/>
              </a:pPr>
              <a:t>9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5214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  <p:bldP spid="16" grpId="0"/>
      <p:bldP spid="7" grpId="0"/>
      <p:bldP spid="111" grpId="0"/>
      <p:bldP spid="112" grpId="0"/>
      <p:bldP spid="11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4410</TotalTime>
  <Words>1683</Words>
  <Application>Microsoft Office PowerPoint</Application>
  <PresentationFormat>Широкоэкранный</PresentationFormat>
  <Paragraphs>280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1.</dc:title>
  <dc:creator>YANA</dc:creator>
  <cp:lastModifiedBy>marij</cp:lastModifiedBy>
  <cp:revision>253</cp:revision>
  <dcterms:created xsi:type="dcterms:W3CDTF">2020-03-22T08:38:40Z</dcterms:created>
  <dcterms:modified xsi:type="dcterms:W3CDTF">2020-09-06T22:22:52Z</dcterms:modified>
</cp:coreProperties>
</file>